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56" r:id="rId2"/>
    <p:sldId id="367" r:id="rId3"/>
    <p:sldId id="595" r:id="rId4"/>
    <p:sldId id="602" r:id="rId5"/>
    <p:sldId id="603" r:id="rId6"/>
    <p:sldId id="559" r:id="rId7"/>
    <p:sldId id="588" r:id="rId8"/>
    <p:sldId id="589" r:id="rId9"/>
    <p:sldId id="597" r:id="rId10"/>
    <p:sldId id="590" r:id="rId11"/>
    <p:sldId id="592" r:id="rId12"/>
    <p:sldId id="594" r:id="rId13"/>
    <p:sldId id="593" r:id="rId14"/>
    <p:sldId id="596" r:id="rId15"/>
    <p:sldId id="604" r:id="rId16"/>
    <p:sldId id="605" r:id="rId17"/>
    <p:sldId id="606" r:id="rId18"/>
    <p:sldId id="608" r:id="rId19"/>
    <p:sldId id="600" r:id="rId20"/>
    <p:sldId id="601" r:id="rId21"/>
    <p:sldId id="598" r:id="rId22"/>
    <p:sldId id="599" r:id="rId23"/>
    <p:sldId id="611" r:id="rId24"/>
    <p:sldId id="586" r:id="rId25"/>
  </p:sldIdLst>
  <p:sldSz cx="12192000" cy="6858000"/>
  <p:notesSz cx="6858000" cy="9144000"/>
  <p:embeddedFontLst>
    <p:embeddedFont>
      <p:font typeface="NanumGothic" panose="020D0604000000000000" pitchFamily="50" charset="-127"/>
      <p:regular r:id="rId28"/>
      <p:bold r:id="rId29"/>
    </p:embeddedFont>
    <p:embeddedFont>
      <p:font typeface="나눔스퀘어_ac Light" panose="020B0600000101010101" pitchFamily="50" charset="-127"/>
      <p:regular r:id="rId30"/>
    </p:embeddedFont>
    <p:embeddedFont>
      <p:font typeface="Franklin Gothic Heavy" panose="020B0903020102020204" pitchFamily="34" charset="0"/>
      <p:regular r:id="rId31"/>
      <p:italic r:id="rId32"/>
    </p:embeddedFont>
    <p:embeddedFont>
      <p:font typeface="나눔스퀘어 Light" panose="020B0600000101010101" pitchFamily="50" charset="-127"/>
      <p:regular r:id="rId33"/>
    </p:embeddedFont>
    <p:embeddedFont>
      <p:font typeface="나눔스퀘어라운드 Bold" panose="020B0600000101010101" pitchFamily="50" charset="-127"/>
      <p:bold r:id="rId34"/>
    </p:embeddedFont>
    <p:embeddedFont>
      <p:font typeface="나눔스퀘어라운드 ExtraBold" panose="020B0600000101010101" pitchFamily="50" charset="-127"/>
      <p:bold r:id="rId35"/>
    </p:embeddedFont>
    <p:embeddedFont>
      <p:font typeface="나눔스퀘어라운드 Regular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나[ 학부졸업 / 산업경영공학부 ]" initials="김학/산]" lastIdx="2" clrIdx="0">
    <p:extLst>
      <p:ext uri="{19B8F6BF-5375-455C-9EA6-DF929625EA0E}">
        <p15:presenceInfo xmlns:p15="http://schemas.microsoft.com/office/powerpoint/2012/main" userId="S::catch7@korea.edu::c7330c05-dd71-44ae-855f-534f556f1d72" providerId="AD"/>
      </p:ext>
    </p:extLst>
  </p:cmAuthor>
  <p:cmAuthor id="2" name="Jina Kim" initials="JK" lastIdx="1" clrIdx="1">
    <p:extLst>
      <p:ext uri="{19B8F6BF-5375-455C-9EA6-DF929625EA0E}">
        <p15:presenceInfo xmlns:p15="http://schemas.microsoft.com/office/powerpoint/2012/main" userId="cdf6531ba5147a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72949"/>
    <a:srgbClr val="8E0000"/>
    <a:srgbClr val="BDD7EE"/>
    <a:srgbClr val="F3ECFE"/>
    <a:srgbClr val="FFFFFF"/>
    <a:srgbClr val="F2F2F2"/>
    <a:srgbClr val="335F38"/>
    <a:srgbClr val="A9D18E"/>
    <a:srgbClr val="FCC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7" autoAdjust="0"/>
    <p:restoredTop sz="93765" autoAdjust="0"/>
  </p:normalViewPr>
  <p:slideViewPr>
    <p:cSldViewPr snapToGrid="0">
      <p:cViewPr varScale="1">
        <p:scale>
          <a:sx n="67" d="100"/>
          <a:sy n="67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EC9C57-3444-48A0-97E6-A04755B527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92EB9A-6CF2-491E-B47D-EC5245FEB6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DA037-A681-4C7B-96F2-38E3C1C69292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254ACA-5E1D-4BFB-B621-F5A9AA91C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2EF58-4EAB-4C86-A157-67BE23AC2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37DCE-D052-48C6-8FB2-6996DEE2AB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5576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00E1-8E7D-4426-B565-FF2A9139BD89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FF330-292E-4A71-84A6-1E5B964D6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7557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11700B18-AE03-41EA-9C7C-268BD932025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1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50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4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11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9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간의 이동 빈도를 기반으로 그래프를 구축했을 때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서로 간의 이동이 활발한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들은 비슷한 대여 패턴을 가질 것이라고 가정하였습니다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 전체 기간에서 대여 횟수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상하위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대여 패턴을 분석해보았습니다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14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보시는 것처럼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상하위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가장 많은 대여 수를 기록한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hyde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park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위치하고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정류소의 경우 런던의 중심지 이고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공원 근처에 자전거 도로가 잘 형성되어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대부분의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들 또한 공원 혹은 역 근처에 위치합니다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06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반면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하위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들은 매우 좁은 길 또는 런던 외곽에 위치하는 것을 확인하였습니다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위치 정보가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이용 패턴에 영향을 줄 수 있음을 알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22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이들 정류장에 대해 대여 당 평균 사용 시간은 보시는 것과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상위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개부터 보면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공원 주변의 정류소는 평균적으로 긴 시간동안 자전거를 타고 있고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워털루 역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등 시내에서는 단기 대여가 주로 일어난다고 짐작할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하위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정류소에서도 평균 대여 시간은 차이가 났는데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카나리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워프같은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경우는 주변 길이 잘 정돈되어 있어 자전거를 타기 적합하고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클램프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정션의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경우도 근처에 공원이 있어 꽤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오랜시간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대여하는 것이라고 추측하였습니다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61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이번에는 특징을 가지는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마다의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요일별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패턴을 분석해보았습니다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top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15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속하는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중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park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들어가는 이름을 가진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요일별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대여 현황은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월요일부터 수요일까지는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대여량이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감소하는데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목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금에 다소 증가합니다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주말에 이르러서는 주중보다 훨씬 많은 대여가 이루어지고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이러한 패턴이 대부분의 공원 정류소에서 나타나기 때문에 결론적으로 공원 근처의 정류소는 통근보다는 여가를 즐길 때 더 많이 이용된다고 말할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반면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중심가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근처의 정류소들은 완전히 반대의 양상을 보입니다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주중에 더 많이 이용하고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주말에는 주중의 절반 이하의 대여가 이루어집니다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이들은 여가보다는 통근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일과 시간 중의 이동 등에 이용된다고 볼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 저희는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EDA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통해 정류소 별로 주로 사용되는 이용 의도가 존재한다고 판단하여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노드로 하는 그래프에서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이들의 이용 패턴에 따라 군집화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분류하는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task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진행하려고 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9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1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727925CF-0D47-4747-A6FE-76BE4D017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58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3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727925CF-0D47-4747-A6FE-76BE4D017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06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 저희는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EDA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통해 정류소 별로 주로 사용되는 이용 의도가 존재한다고 판단하여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노드로 하는 그래프에서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이들의 이용 패턴에 따라 군집화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분류하는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task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진행하려고 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간의 교류 정도와 각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위치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보유하고 있는 자전거 수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즉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capacity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정보를 이용해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graph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구축하고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graph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상에서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군집화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또는 사전에 정해진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대로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classificatio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할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이러한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task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수행함으로써 각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군집별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이용객의 대표적 특징을 추출할 수 있으며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정류소 맞춤 관리부터 국가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기업의 마케팅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창구로써도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사용될 수 있을 것이라 기대됩니다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이에 더해 같은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cluster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이루는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끼리 자전거가 교환되는 상황이기 때문에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cluster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정보를 기반으로 </a:t>
                </a:r>
                <a:r>
                  <a:rPr lang="ko-KR" altLang="en-US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이들간의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capacity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균형을 사전에 맞춤으로써 이용객의 편의와 만족감을 증가시킬 수 있습니다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또한 새로운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station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추가할 때도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capacity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예측하여 설치함으로써 추가적인 손실을 막을 수 있을 것입니다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24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저희는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EDA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정류소 별로 주로 사용되는 이용 의도가 존재한다고 판단하여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노드로 하는 그래프에서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이들의 이용 패턴에 따라 군집화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분류하는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task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진행하려고 합니다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station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간의 교류 정도와 각 </a:t>
            </a:r>
            <a:r>
              <a:rPr lang="en-US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위치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보유하고 있는 자전거 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capacity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정보를 이용해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graph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구축하고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graph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상에서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station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군집화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사전에 정해진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대로 </a:t>
            </a:r>
            <a:r>
              <a:rPr lang="en-US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task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수행함으로써 각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station </a:t>
            </a:r>
            <a:r>
              <a:rPr lang="ko-KR" altLang="en-US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군집별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이용객의 대표적 특징을 추출할 수 있으며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정류소 맞춤 관리부터 국가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기업의 마케팅 </a:t>
            </a:r>
            <a:r>
              <a:rPr lang="ko-KR" altLang="en-US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창구로써도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사용될 수 있을 것이라 기대됩니다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더해 같은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cluster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이루는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station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끼리 자전거가 교환되는 상황이기 때문에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cluster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정보를 기반으로 </a:t>
            </a:r>
            <a:r>
              <a:rPr lang="ko-KR" altLang="en-US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이들간의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capacity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균형을 사전에 맞춤으로써 이용객의 편의와 만족감을 증가시킬 수 있습니다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새로운 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station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추가할 때도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capacity</a:t>
            </a:r>
            <a:r>
              <a:rPr lang="ko-KR" altLang="en-US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예측하여 설치함으로써 추가적인 손실을 막을 수 있을 것입니다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97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727925CF-0D47-4747-A6FE-76BE4D017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727925CF-0D47-4747-A6FE-76BE4D017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6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7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예를 들면 다음과 같습니다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Classification task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categorical feature </a:t>
                </a:r>
                <a:r>
                  <a:rPr lang="en-US" altLang="ko-KR" sz="10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모든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value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unique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각각의 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category A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대해 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𝑃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𝑦=1│𝑥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^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𝑖=𝐴)=0.5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라고 가정하겠습니다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그러면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training dataset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 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𝑥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̂_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𝑘^𝑖=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𝑦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𝑘+𝑎𝑝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)/(</a:t>
                </a:r>
                <a:r>
                  <a:rPr lang="en-US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1+𝑎</a:t>
                </a:r>
                <a:r>
                  <a:rPr lang="ko-KR" altLang="ko-KR" sz="10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추정하게 </a:t>
                </a:r>
                <a:r>
                  <a:rPr lang="ko-KR" altLang="en-US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됩니다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CC233D61-3DD3-42B9-BABF-C45202E360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9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DF073-E0F7-4B12-9609-6455EFAE98E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머리글 개체 틀 4">
            <a:extLst>
              <a:ext uri="{FF2B5EF4-FFF2-40B4-BE49-F238E27FC236}">
                <a16:creationId xmlns:a16="http://schemas.microsoft.com/office/drawing/2014/main" id="{727925CF-0D47-4747-A6FE-76BE4D017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Efficient Estimation of Word Representations in Vector Space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5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9DCC9-B90B-459E-84C4-010DAB184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16A76-A8B4-4A89-A1FA-0E18B45BB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C54B6-4EE5-459B-A878-BD8B5E02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208-6619-4ADF-BB38-F644D5CEB9A7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0ECB5-039E-47F6-93F2-69ECEC6C6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664B1-4DAC-40E2-B0F0-47FE588E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4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98621-0D0F-4B20-B486-9489FDEF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0AD79-55FE-4EEC-AE3E-5D152AFB4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2E1B0-8B34-415C-B771-03F89E87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6A33-BFC5-4865-B529-DC1098F18F0D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AC387-D479-4E66-AE38-165EDC00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ACFB4-344E-4270-A558-4C36C45C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7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0B6072-9D50-46A5-9455-B44C30E24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A241D1-76B1-4302-BE74-96AA89C26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BC271-E4EF-4C78-A081-28AF3B85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6108-767B-48B2-BCFB-65E96015B78F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930E8-EF32-455D-B0F2-82D847A6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74C18-3AB1-4FE0-92B8-4A55BFCB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2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734BB-61E9-429D-A07C-162EB152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45839-9FCF-4342-8DDA-3053597E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EF6B1-942B-4FDF-B6E2-7D2E6034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140A-C056-478B-ADCF-B7C1E16B9466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E34D3-CDD5-4959-92C3-6173014AB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14198-05FC-49A2-878B-6E43115B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37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7C5CA-C230-490B-97B4-14AD4526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8F319-7934-4191-8F0A-5D32EA28E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4D7002-8A6E-4F12-A705-B92FA5F9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028A-A729-4744-836C-94B924FFF32D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3EE50-4CE5-4B32-820C-37A4D9E1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DD822-828E-4E56-8F8B-072B7447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1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544D9-FA9E-48B7-A191-E4B9F7A7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FBBCE5-9C12-4943-8FBD-EB565205D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8BD962-C1AD-486D-8A61-F1E386357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D8EDAA-A9AD-4732-B2F0-D264970D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1D60-C1A1-439B-B2D7-5C22526EF567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FC31A-5B1C-4D13-9224-143ADEB8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80248-0F0A-4E6F-8563-B87E24D0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4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B5611-A766-43FD-A177-2847CA3DA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00823-ADBA-44D1-9CDD-A0F22135F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284A5D-1357-43D6-97D7-9FF7997B6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8371B8-1D31-45A4-B205-4D6E1D20E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C2B927-B989-4596-BFE1-D73986D45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8ECC65-39E8-441B-915B-C6901086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970AC-D3DB-493F-968E-FD756FC63B40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E0710F-A3B9-4D19-BEF7-FDF5BCB4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C5395E-3F27-48CD-BFED-CFB38C77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9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02820-88C8-435D-9E3E-0EAD59EE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5E79E2-7C1A-4854-82FD-2423EF08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7432-4D4E-4A83-BF0B-668167567C11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1F7D1C-2827-4BDD-B981-3795A3CD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6DC27-CCCA-4029-B799-382C32BF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5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316CC9-B629-4FFF-8219-A004B576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3AE8-EE8A-440E-88C2-57D3AE9C661C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16C029-569F-448D-8157-DAF01857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6A5D5-0E96-4372-9BE5-B6542140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5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C7F73-0ADB-4050-B9B2-B65EF79C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FE16A-F0C3-46E2-A30B-B00F3936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8B946-3791-485A-BB8E-A33ED1870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819F0-99F1-480F-AF66-0AE1B6BC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DD03-FCF2-4218-B9A4-63A7B23634A4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EB1A5-CB4E-4B06-B204-2871A8CF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AE6B5-9F1B-4AEC-BCEB-BCF6AC60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7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7476-B7DD-46B5-B0E0-B30D8FA5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A6E73-C8C5-4E7C-855D-420EF1D0B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29EA6-A6FD-4B10-89A3-4F26BA68F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999BAB-08EB-4EC4-B190-4919EB41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281E-6979-40F3-9D2B-3213DF498711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A2E8E-7840-478E-97A0-38F42E1F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F2D915-E71C-4296-B24F-72AF82EB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3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B6B13-8C77-47F0-89AD-A319131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00E7C-FDC5-4112-BCD7-48C6979E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5F67C-2384-4724-A074-5A8428B56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48C7-E3D7-4243-A8BD-1DD0DBE05335}" type="datetime1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EEA66-8FDA-4E9F-888F-B8B32ADDC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2AF9D-6C05-434A-A772-1FF88C761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FD7E-39FA-4562-889B-E8B6B6894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2A94DA-D9D7-4532-818F-E2E9CC451EAD}"/>
              </a:ext>
            </a:extLst>
          </p:cNvPr>
          <p:cNvSpPr txBox="1"/>
          <p:nvPr/>
        </p:nvSpPr>
        <p:spPr>
          <a:xfrm>
            <a:off x="9657092" y="5233578"/>
            <a:ext cx="2012576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2020011136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김지나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2021010675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김정섭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2021020634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강형원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2021020635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Light" panose="00000300000000000000" pitchFamily="2" charset="-127"/>
              </a:rPr>
              <a:t>김수빈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1841B5-7217-4649-BF90-3B880D5F4416}"/>
              </a:ext>
            </a:extLst>
          </p:cNvPr>
          <p:cNvSpPr/>
          <p:nvPr/>
        </p:nvSpPr>
        <p:spPr>
          <a:xfrm>
            <a:off x="89210" y="90488"/>
            <a:ext cx="11998712" cy="6672262"/>
          </a:xfrm>
          <a:prstGeom prst="rect">
            <a:avLst/>
          </a:prstGeom>
          <a:noFill/>
          <a:ln w="19050"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D25C5-2736-496B-B89C-4A6DD3503F5E}"/>
              </a:ext>
            </a:extLst>
          </p:cNvPr>
          <p:cNvGrpSpPr/>
          <p:nvPr/>
        </p:nvGrpSpPr>
        <p:grpSpPr>
          <a:xfrm>
            <a:off x="1932039" y="2108802"/>
            <a:ext cx="8327921" cy="2635634"/>
            <a:chOff x="1932047" y="1865120"/>
            <a:chExt cx="8327921" cy="26356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102294-F1BB-4159-98CC-8F55688D18A9}"/>
                </a:ext>
              </a:extLst>
            </p:cNvPr>
            <p:cNvSpPr txBox="1"/>
            <p:nvPr/>
          </p:nvSpPr>
          <p:spPr>
            <a:xfrm>
              <a:off x="1932047" y="2711954"/>
              <a:ext cx="832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en-US" altLang="ko-KR" sz="28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London</a:t>
              </a:r>
              <a:r>
                <a:rPr lang="ko-KR" altLang="en-US" sz="28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 공유 자전거 데이터를 활용한 그래프 모델 분석</a:t>
              </a:r>
              <a:endPara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61D0D-B93B-41AD-9CE4-15AE7321E72A}"/>
                </a:ext>
              </a:extLst>
            </p:cNvPr>
            <p:cNvSpPr txBox="1"/>
            <p:nvPr/>
          </p:nvSpPr>
          <p:spPr>
            <a:xfrm>
              <a:off x="4207265" y="1865120"/>
              <a:ext cx="3777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확률 그래픽 모델 및 네트워크 데이터</a:t>
              </a:r>
              <a:r>
                <a:rPr lang="en-US" altLang="ko-KR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Team Project</a:t>
              </a:r>
            </a:p>
          </p:txBody>
        </p:sp>
        <p:sp>
          <p:nvSpPr>
            <p:cNvPr id="8" name="모서리가 둥근 직사각형 16">
              <a:extLst>
                <a:ext uri="{FF2B5EF4-FFF2-40B4-BE49-F238E27FC236}">
                  <a16:creationId xmlns:a16="http://schemas.microsoft.com/office/drawing/2014/main" id="{A49AAC50-CC1A-403A-A81B-803939DA414C}"/>
                </a:ext>
              </a:extLst>
            </p:cNvPr>
            <p:cNvSpPr/>
            <p:nvPr/>
          </p:nvSpPr>
          <p:spPr>
            <a:xfrm>
              <a:off x="5099653" y="3525241"/>
              <a:ext cx="1992694" cy="342723"/>
            </a:xfrm>
            <a:prstGeom prst="roundRect">
              <a:avLst>
                <a:gd name="adj" fmla="val 50000"/>
              </a:avLst>
            </a:prstGeom>
            <a:solidFill>
              <a:srgbClr val="172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Bold" panose="00000800000000000000" pitchFamily="2" charset="-127"/>
                </a:rPr>
                <a:t>중간 발표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FB1D3-052D-4757-91B7-6B84C719AEED}"/>
                </a:ext>
              </a:extLst>
            </p:cNvPr>
            <p:cNvSpPr txBox="1"/>
            <p:nvPr/>
          </p:nvSpPr>
          <p:spPr>
            <a:xfrm>
              <a:off x="4900434" y="4158031"/>
              <a:ext cx="2391132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2021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년 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월 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26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일 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월</a:t>
              </a:r>
              <a:r>
                <a: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F3694E-0037-48F1-B892-CA812D4E2C3E}"/>
              </a:ext>
            </a:extLst>
          </p:cNvPr>
          <p:cNvCxnSpPr>
            <a:cxnSpLocks/>
          </p:cNvCxnSpPr>
          <p:nvPr/>
        </p:nvCxnSpPr>
        <p:spPr>
          <a:xfrm>
            <a:off x="6088566" y="90488"/>
            <a:ext cx="0" cy="1567983"/>
          </a:xfrm>
          <a:prstGeom prst="line">
            <a:avLst/>
          </a:prstGeom>
          <a:ln w="9525">
            <a:solidFill>
              <a:srgbClr val="1729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4EB1E9-9728-4998-9320-3DE592509A11}"/>
              </a:ext>
            </a:extLst>
          </p:cNvPr>
          <p:cNvCxnSpPr>
            <a:cxnSpLocks/>
          </p:cNvCxnSpPr>
          <p:nvPr/>
        </p:nvCxnSpPr>
        <p:spPr>
          <a:xfrm>
            <a:off x="6096000" y="5180387"/>
            <a:ext cx="0" cy="1567983"/>
          </a:xfrm>
          <a:prstGeom prst="line">
            <a:avLst/>
          </a:prstGeom>
          <a:ln w="9525">
            <a:solidFill>
              <a:srgbClr val="1729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41AF98-AD5A-437C-B5D2-FCE298EFAE00}"/>
              </a:ext>
            </a:extLst>
          </p:cNvPr>
          <p:cNvSpPr txBox="1"/>
          <p:nvPr/>
        </p:nvSpPr>
        <p:spPr>
          <a:xfrm>
            <a:off x="10895890" y="4864246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Light" panose="00000300000000000000" pitchFamily="2" charset="-127"/>
              </a:rPr>
              <a:t>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70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- 1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97AF7E-225B-4946-9906-8FF56151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9" y="1751833"/>
            <a:ext cx="5373848" cy="394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61E9A-78B3-304F-9E80-B5ED9A10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20" y="1745752"/>
            <a:ext cx="5373847" cy="394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0C07AB1-0D61-3142-B0ED-EB6332859339}"/>
              </a:ext>
            </a:extLst>
          </p:cNvPr>
          <p:cNvCxnSpPr>
            <a:cxnSpLocks/>
          </p:cNvCxnSpPr>
          <p:nvPr/>
        </p:nvCxnSpPr>
        <p:spPr>
          <a:xfrm>
            <a:off x="2548890" y="1939753"/>
            <a:ext cx="0" cy="370332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784E6AB-83DD-A442-9F0A-1C1014A529CA}"/>
              </a:ext>
            </a:extLst>
          </p:cNvPr>
          <p:cNvCxnSpPr>
            <a:cxnSpLocks/>
          </p:cNvCxnSpPr>
          <p:nvPr/>
        </p:nvCxnSpPr>
        <p:spPr>
          <a:xfrm>
            <a:off x="1329690" y="1951183"/>
            <a:ext cx="0" cy="370332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E4BB5F6-A139-674B-9EBB-F1441C635C11}"/>
              </a:ext>
            </a:extLst>
          </p:cNvPr>
          <p:cNvCxnSpPr>
            <a:cxnSpLocks/>
          </p:cNvCxnSpPr>
          <p:nvPr/>
        </p:nvCxnSpPr>
        <p:spPr>
          <a:xfrm>
            <a:off x="8221980" y="1960382"/>
            <a:ext cx="0" cy="370332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5A19DEB-6172-D74D-B6F9-4A63FE1E0043}"/>
              </a:ext>
            </a:extLst>
          </p:cNvPr>
          <p:cNvCxnSpPr>
            <a:cxnSpLocks/>
          </p:cNvCxnSpPr>
          <p:nvPr/>
        </p:nvCxnSpPr>
        <p:spPr>
          <a:xfrm>
            <a:off x="6854190" y="1960382"/>
            <a:ext cx="0" cy="370332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DBEE4A55-4AA3-2140-9B00-BF34C5592359}"/>
              </a:ext>
            </a:extLst>
          </p:cNvPr>
          <p:cNvSpPr/>
          <p:nvPr/>
        </p:nvSpPr>
        <p:spPr>
          <a:xfrm>
            <a:off x="8346823" y="4715012"/>
            <a:ext cx="3156579" cy="7772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4C59F8B-718E-7B47-AAA2-13308E834366}"/>
              </a:ext>
            </a:extLst>
          </p:cNvPr>
          <p:cNvSpPr/>
          <p:nvPr/>
        </p:nvSpPr>
        <p:spPr>
          <a:xfrm>
            <a:off x="2696593" y="4743913"/>
            <a:ext cx="3156579" cy="7772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F4BD34-B386-42A3-BB5B-0BE94454502C}"/>
              </a:ext>
            </a:extLst>
          </p:cNvPr>
          <p:cNvGrpSpPr/>
          <p:nvPr/>
        </p:nvGrpSpPr>
        <p:grpSpPr>
          <a:xfrm>
            <a:off x="2754074" y="5902382"/>
            <a:ext cx="7003892" cy="707886"/>
            <a:chOff x="2601013" y="5897117"/>
            <a:chExt cx="7003892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5D1229-0ABD-A34C-A8A2-171C93D35089}"/>
                </a:ext>
              </a:extLst>
            </p:cNvPr>
            <p:cNvSpPr/>
            <p:nvPr/>
          </p:nvSpPr>
          <p:spPr>
            <a:xfrm>
              <a:off x="2601013" y="5897117"/>
              <a:ext cx="6542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매 주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station 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마다 평균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00 – 250 </a:t>
              </a:r>
              <a:r>
                <a:rPr lang="ko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 대여가 이뤄지는 경우가 가장 많음</a:t>
              </a:r>
              <a:endParaRPr lang="en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545172-A13F-BD41-8E38-03647CED33E4}"/>
                </a:ext>
              </a:extLst>
            </p:cNvPr>
            <p:cNvSpPr/>
            <p:nvPr/>
          </p:nvSpPr>
          <p:spPr>
            <a:xfrm>
              <a:off x="2601013" y="6266449"/>
              <a:ext cx="70038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Outlier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 출발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도착 횟수가 많은 인기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station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역시 존재함</a:t>
              </a:r>
              <a:endParaRPr lang="en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1B3E04-10A7-6540-B2DC-5ED97C3E40DE}"/>
              </a:ext>
            </a:extLst>
          </p:cNvPr>
          <p:cNvSpPr txBox="1"/>
          <p:nvPr/>
        </p:nvSpPr>
        <p:spPr>
          <a:xfrm>
            <a:off x="562133" y="1134142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평균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횟수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히스토그램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7B4D3E-D0FF-5B4D-800D-0683DBF41770}"/>
              </a:ext>
            </a:extLst>
          </p:cNvPr>
          <p:cNvSpPr/>
          <p:nvPr/>
        </p:nvSpPr>
        <p:spPr>
          <a:xfrm>
            <a:off x="3565308" y="4346524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매우 높은 빈도를 갖는 </a:t>
            </a:r>
            <a:r>
              <a:rPr lang="en-US" altLang="ko-Kore-KR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endParaRPr lang="en" altLang="ko-Kore-KR" sz="140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7E7FE-F72B-EF4A-8BF1-F4571DF94748}"/>
              </a:ext>
            </a:extLst>
          </p:cNvPr>
          <p:cNvSpPr/>
          <p:nvPr/>
        </p:nvSpPr>
        <p:spPr>
          <a:xfrm>
            <a:off x="9204203" y="4299920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매우 높은 빈도를 갖는 </a:t>
            </a:r>
            <a:r>
              <a:rPr lang="en-US" altLang="ko-Kore-KR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endParaRPr lang="en" altLang="ko-Kore-KR" sz="140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034456-6857-44EE-8263-F02A27674DF1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34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- 2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280C48-68C0-8147-ADBB-476D4DE80165}"/>
              </a:ext>
            </a:extLst>
          </p:cNvPr>
          <p:cNvSpPr/>
          <p:nvPr/>
        </p:nvSpPr>
        <p:spPr>
          <a:xfrm>
            <a:off x="769633" y="2185983"/>
            <a:ext cx="3943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ore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ore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출발과 도착이 같은 </a:t>
            </a:r>
            <a:r>
              <a:rPr lang="en-US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ore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 경우가 다수</a:t>
            </a:r>
            <a:endParaRPr lang="en" altLang="ko-Kore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183E4B-E171-0E49-939D-8649D7A0A343}"/>
              </a:ext>
            </a:extLst>
          </p:cNvPr>
          <p:cNvGrpSpPr/>
          <p:nvPr/>
        </p:nvGrpSpPr>
        <p:grpSpPr>
          <a:xfrm>
            <a:off x="4854518" y="1256552"/>
            <a:ext cx="6702902" cy="4883409"/>
            <a:chOff x="292258" y="1638673"/>
            <a:chExt cx="6702902" cy="488340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11E84EE-B567-BF47-BC7A-CE209A9A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58" y="1638673"/>
              <a:ext cx="6702902" cy="48834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2000"/>
                </a:prstClr>
              </a:outerShdw>
            </a:effectLst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93136AD-B51D-454F-8095-28D6BD831FF0}"/>
                </a:ext>
              </a:extLst>
            </p:cNvPr>
            <p:cNvSpPr/>
            <p:nvPr/>
          </p:nvSpPr>
          <p:spPr>
            <a:xfrm rot="21093404">
              <a:off x="876154" y="4775917"/>
              <a:ext cx="4673491" cy="53136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45F888-D536-BF4D-AE89-2B2A6CB90C0F}"/>
              </a:ext>
            </a:extLst>
          </p:cNvPr>
          <p:cNvSpPr txBox="1"/>
          <p:nvPr/>
        </p:nvSpPr>
        <p:spPr>
          <a:xfrm>
            <a:off x="612092" y="1455293"/>
            <a:ext cx="393520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평균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간 이동 횟수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Plot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487BF3-041B-4448-84FB-8BD18BB5D5C3}"/>
              </a:ext>
            </a:extLst>
          </p:cNvPr>
          <p:cNvSpPr/>
          <p:nvPr/>
        </p:nvSpPr>
        <p:spPr>
          <a:xfrm>
            <a:off x="769633" y="2643748"/>
            <a:ext cx="4001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 </a:t>
            </a:r>
            <a:r>
              <a:rPr lang="ko-Kore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매우 높은 이용 횟수를 보이는 </a:t>
            </a:r>
            <a:r>
              <a:rPr lang="en-US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 </a:t>
            </a:r>
            <a:r>
              <a:rPr lang="ko-Kore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존재</a:t>
            </a:r>
            <a:endParaRPr lang="en" altLang="ko-Kore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FE82D7-1A9A-7149-80BC-4B4B3209DA18}"/>
              </a:ext>
            </a:extLst>
          </p:cNvPr>
          <p:cNvSpPr/>
          <p:nvPr/>
        </p:nvSpPr>
        <p:spPr>
          <a:xfrm>
            <a:off x="686961" y="4532372"/>
            <a:ext cx="3550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sz="16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출발과 도착이 같은 </a:t>
            </a:r>
            <a:r>
              <a:rPr lang="en-US" altLang="ko-Kore-KR" sz="16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ore-KR" altLang="en-US" sz="16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 </a:t>
            </a:r>
            <a:r>
              <a:rPr lang="en-US" altLang="ko-Kore-KR" sz="16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</a:t>
            </a:r>
            <a:r>
              <a:rPr lang="en-US" altLang="ko-KR" sz="16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amples</a:t>
            </a:r>
            <a:endParaRPr lang="en" altLang="ko-Kore-KR" sz="160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73C31A7-7453-C449-A52B-5375A64FC1A8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307064" y="4739268"/>
            <a:ext cx="1156676" cy="26331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59650E-7246-C24E-BDD5-FD6F4D58640B}"/>
              </a:ext>
            </a:extLst>
          </p:cNvPr>
          <p:cNvSpPr/>
          <p:nvPr/>
        </p:nvSpPr>
        <p:spPr>
          <a:xfrm>
            <a:off x="6777166" y="2013305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ore-KR" altLang="en-US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매우 높은 빈도를 갖는 </a:t>
            </a:r>
            <a:r>
              <a:rPr lang="en-US" altLang="ko-Kore-KR" sz="1400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endParaRPr lang="en" altLang="ko-Kore-KR" sz="1400" dirty="0">
              <a:solidFill>
                <a:srgbClr val="C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2EDA951-9EEB-7A41-8C7F-7CAF19EB7068}"/>
              </a:ext>
            </a:extLst>
          </p:cNvPr>
          <p:cNvCxnSpPr>
            <a:cxnSpLocks/>
          </p:cNvCxnSpPr>
          <p:nvPr/>
        </p:nvCxnSpPr>
        <p:spPr>
          <a:xfrm flipH="1" flipV="1">
            <a:off x="8586440" y="2354770"/>
            <a:ext cx="412594" cy="332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EBB0F69-3ABB-8646-8DC8-98EAD83D4574}"/>
              </a:ext>
            </a:extLst>
          </p:cNvPr>
          <p:cNvCxnSpPr>
            <a:cxnSpLocks/>
          </p:cNvCxnSpPr>
          <p:nvPr/>
        </p:nvCxnSpPr>
        <p:spPr>
          <a:xfrm flipV="1">
            <a:off x="6936059" y="2354771"/>
            <a:ext cx="400078" cy="3326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A57175-A9C3-4757-8329-D321A31A799C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8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- 3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F027D1-BE8F-3847-981F-A76B5D2D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1904770"/>
            <a:ext cx="6420357" cy="4834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ABFDD-F447-0046-83EB-F72327AB4716}"/>
              </a:ext>
            </a:extLst>
          </p:cNvPr>
          <p:cNvSpPr txBox="1"/>
          <p:nvPr/>
        </p:nvSpPr>
        <p:spPr>
          <a:xfrm>
            <a:off x="585627" y="127254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평균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간 이용 횟수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Heatmap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21D34-1704-4B91-B5F4-AA6F9539536D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34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6078B1-80BB-E14F-BE4F-4642DA20CE89}"/>
              </a:ext>
            </a:extLst>
          </p:cNvPr>
          <p:cNvGrpSpPr/>
          <p:nvPr/>
        </p:nvGrpSpPr>
        <p:grpSpPr>
          <a:xfrm>
            <a:off x="585627" y="1894822"/>
            <a:ext cx="6420357" cy="4834890"/>
            <a:chOff x="345598" y="1011555"/>
            <a:chExt cx="6420357" cy="483489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60EDE3-7387-3046-B4D7-6235BD2A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598" y="1011555"/>
              <a:ext cx="6420357" cy="483489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8507C0-0D93-F94A-8547-3F3738264806}"/>
                </a:ext>
              </a:extLst>
            </p:cNvPr>
            <p:cNvSpPr/>
            <p:nvPr/>
          </p:nvSpPr>
          <p:spPr>
            <a:xfrm>
              <a:off x="754380" y="1223010"/>
              <a:ext cx="1177290" cy="748435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B41538-E903-6B4D-A16C-81BB6C768D89}"/>
                </a:ext>
              </a:extLst>
            </p:cNvPr>
            <p:cNvSpPr/>
            <p:nvPr/>
          </p:nvSpPr>
          <p:spPr>
            <a:xfrm>
              <a:off x="1931670" y="1971445"/>
              <a:ext cx="1463040" cy="1457555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DC07F3A-2630-5843-B182-B1B018809950}"/>
                </a:ext>
              </a:extLst>
            </p:cNvPr>
            <p:cNvSpPr/>
            <p:nvPr/>
          </p:nvSpPr>
          <p:spPr>
            <a:xfrm>
              <a:off x="754380" y="1226820"/>
              <a:ext cx="2640330" cy="220218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FB0A3C-98B5-A24A-8D5D-7FE9277392B9}"/>
                </a:ext>
              </a:extLst>
            </p:cNvPr>
            <p:cNvSpPr/>
            <p:nvPr/>
          </p:nvSpPr>
          <p:spPr>
            <a:xfrm>
              <a:off x="3634740" y="3543300"/>
              <a:ext cx="422910" cy="34290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5EE2D-86B9-324C-A6B2-4D1EABD3C33A}"/>
                </a:ext>
              </a:extLst>
            </p:cNvPr>
            <p:cNvSpPr/>
            <p:nvPr/>
          </p:nvSpPr>
          <p:spPr>
            <a:xfrm>
              <a:off x="4366260" y="4114800"/>
              <a:ext cx="1291590" cy="109728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06B0659-F1C1-614A-A121-D4D085C07B89}"/>
                </a:ext>
              </a:extLst>
            </p:cNvPr>
            <p:cNvSpPr/>
            <p:nvPr/>
          </p:nvSpPr>
          <p:spPr>
            <a:xfrm>
              <a:off x="3411855" y="3446382"/>
              <a:ext cx="954405" cy="66841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235165AB-C8D1-8243-BFE6-1B14CB16CE6C}"/>
                </a:ext>
              </a:extLst>
            </p:cNvPr>
            <p:cNvCxnSpPr/>
            <p:nvPr/>
          </p:nvCxnSpPr>
          <p:spPr>
            <a:xfrm>
              <a:off x="754380" y="1223010"/>
              <a:ext cx="5212080" cy="42519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36FF3C-A7A0-2A45-96AE-E52A7E1FEFF1}"/>
              </a:ext>
            </a:extLst>
          </p:cNvPr>
          <p:cNvSpPr/>
          <p:nvPr/>
        </p:nvSpPr>
        <p:spPr>
          <a:xfrm>
            <a:off x="994409" y="4769467"/>
            <a:ext cx="2657475" cy="158877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D43B27-BD5C-0443-BEB1-769D772D7B22}"/>
              </a:ext>
            </a:extLst>
          </p:cNvPr>
          <p:cNvSpPr/>
          <p:nvPr/>
        </p:nvSpPr>
        <p:spPr>
          <a:xfrm>
            <a:off x="4288733" y="2094847"/>
            <a:ext cx="1916208" cy="66841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6A4667-EB77-4B45-8A51-72C60FA5985F}"/>
              </a:ext>
            </a:extLst>
          </p:cNvPr>
          <p:cNvSpPr/>
          <p:nvPr/>
        </p:nvSpPr>
        <p:spPr>
          <a:xfrm>
            <a:off x="4297679" y="2761953"/>
            <a:ext cx="1908810" cy="156769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7DE665-DF16-43F8-B37E-9BEC00FD8E97}"/>
              </a:ext>
            </a:extLst>
          </p:cNvPr>
          <p:cNvGrpSpPr/>
          <p:nvPr/>
        </p:nvGrpSpPr>
        <p:grpSpPr>
          <a:xfrm>
            <a:off x="7367690" y="2755740"/>
            <a:ext cx="4105611" cy="2095980"/>
            <a:chOff x="7214637" y="2752544"/>
            <a:chExt cx="4105611" cy="20959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3C1697-30B3-6642-9AC0-C5A0C859CD71}"/>
                </a:ext>
              </a:extLst>
            </p:cNvPr>
            <p:cNvSpPr/>
            <p:nvPr/>
          </p:nvSpPr>
          <p:spPr>
            <a:xfrm>
              <a:off x="7214637" y="2752544"/>
              <a:ext cx="41056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Station 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간 이용횟수가 잦은 </a:t>
              </a:r>
              <a:r>
                <a:rPr lang="ko-Kore-KR" altLang="en-US" sz="1600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특정 </a:t>
              </a:r>
              <a:r>
                <a:rPr lang="en-US" altLang="ko-Kore-KR" sz="1600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Cluster 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존재</a:t>
              </a:r>
              <a:endParaRPr lang="en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7D41DF-D460-FA46-A1D2-4A8D1EACC7D3}"/>
                </a:ext>
              </a:extLst>
            </p:cNvPr>
            <p:cNvSpPr/>
            <p:nvPr/>
          </p:nvSpPr>
          <p:spPr>
            <a:xfrm>
              <a:off x="7581723" y="4479192"/>
              <a:ext cx="3371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Station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간 관계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필요성 확인</a:t>
              </a:r>
              <a:endParaRPr lang="en" altLang="ko-Kore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" name="아래쪽 화살표[D] 1">
              <a:extLst>
                <a:ext uri="{FF2B5EF4-FFF2-40B4-BE49-F238E27FC236}">
                  <a16:creationId xmlns:a16="http://schemas.microsoft.com/office/drawing/2014/main" id="{DD974B3A-50B9-844E-8080-1F22CEED1E1C}"/>
                </a:ext>
              </a:extLst>
            </p:cNvPr>
            <p:cNvSpPr/>
            <p:nvPr/>
          </p:nvSpPr>
          <p:spPr>
            <a:xfrm>
              <a:off x="9025127" y="3427697"/>
              <a:ext cx="484632" cy="699053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FE8B2D0-36FC-4FD3-954E-8D2409F9A838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- 3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EB429-6699-4D4E-8C00-B2FAC2CBEA2C}"/>
              </a:ext>
            </a:extLst>
          </p:cNvPr>
          <p:cNvSpPr txBox="1"/>
          <p:nvPr/>
        </p:nvSpPr>
        <p:spPr>
          <a:xfrm>
            <a:off x="585627" y="127254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평균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간 이용 횟수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Heatmap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CF9070-D742-4398-8895-B7E31AE5F365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01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585627" y="1162478"/>
            <a:ext cx="301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 대여 패턴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ABFDD-F447-0046-83EB-F72327AB4716}"/>
              </a:ext>
            </a:extLst>
          </p:cNvPr>
          <p:cNvSpPr txBox="1"/>
          <p:nvPr/>
        </p:nvSpPr>
        <p:spPr>
          <a:xfrm>
            <a:off x="585627" y="144510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 기간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대여 횟수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90BA8-9E8B-4A8D-9A51-8C187927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43" y="1937737"/>
            <a:ext cx="4269116" cy="480192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0BCA27E-CD47-4AFB-921E-2FE9AA467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30153"/>
              </p:ext>
            </p:extLst>
          </p:nvPr>
        </p:nvGraphicFramePr>
        <p:xfrm>
          <a:off x="5650524" y="1490996"/>
          <a:ext cx="6541476" cy="533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53733">
                  <a:extLst>
                    <a:ext uri="{9D8B030D-6E8A-4147-A177-3AD203B41FA5}">
                      <a16:colId xmlns:a16="http://schemas.microsoft.com/office/drawing/2014/main" val="3656425245"/>
                    </a:ext>
                  </a:extLst>
                </a:gridCol>
                <a:gridCol w="4622712">
                  <a:extLst>
                    <a:ext uri="{9D8B030D-6E8A-4147-A177-3AD203B41FA5}">
                      <a16:colId xmlns:a16="http://schemas.microsoft.com/office/drawing/2014/main" val="262098559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588062931"/>
                    </a:ext>
                  </a:extLst>
                </a:gridCol>
              </a:tblGrid>
              <a:tr h="277069">
                <a:tc>
                  <a:txBody>
                    <a:bodyPr/>
                    <a:lstStyle/>
                    <a:p>
                      <a:pPr algn="r" fontAlgn="ctr"/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# of rental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12148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Hyde Park Corner,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281595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267593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Waterloo Station 3, Waterloo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241277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5397417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Black Lion Gate, Kensington Gardens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201807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18832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Albert Gate,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195444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39239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Waterloo Station 1, Waterloo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185837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326694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Wellington Arch,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167245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3649721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Hop Exchange, The Borough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161982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906988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Triangle Car Park, Hyde Park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161082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14993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Aquatic Centre, Queen Elizabeth Olympic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157085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761165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Wormwood Street, Liverpool Street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142346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497695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Duke Street Hill, London Bridge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136939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673973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Brushfield</a:t>
                      </a:r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Street, Liverpool Street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135262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31631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Bethnal</a:t>
                      </a:r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Green Road, </a:t>
                      </a:r>
                      <a:r>
                        <a:rPr lang="en-US" sz="2000" u="none" strike="noStrike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Shoreditch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134802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1666784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Storey's</a:t>
                      </a:r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Gate, Westminster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134264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5846779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15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Craven Street, Strand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124956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15247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DC1854-4C6B-46A8-8D53-04F96F7D3DA0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- 4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FC8AA-100D-4F75-BDD8-256F924E30FA}"/>
              </a:ext>
            </a:extLst>
          </p:cNvPr>
          <p:cNvSpPr txBox="1"/>
          <p:nvPr/>
        </p:nvSpPr>
        <p:spPr>
          <a:xfrm>
            <a:off x="7707259" y="933483"/>
            <a:ext cx="24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 ]</a:t>
            </a:r>
            <a:endParaRPr lang="ko-KR" altLang="en-US" dirty="0">
              <a:solidFill>
                <a:srgbClr val="17294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E2944-837D-470A-8878-AC2B67DA5463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23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0BCA27E-CD47-4AFB-921E-2FE9AA4678B6}"/>
              </a:ext>
            </a:extLst>
          </p:cNvPr>
          <p:cNvGraphicFramePr>
            <a:graphicFrameLocks noGrp="1"/>
          </p:cNvGraphicFramePr>
          <p:nvPr/>
        </p:nvGraphicFramePr>
        <p:xfrm>
          <a:off x="5650524" y="1490996"/>
          <a:ext cx="6541476" cy="533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53733">
                  <a:extLst>
                    <a:ext uri="{9D8B030D-6E8A-4147-A177-3AD203B41FA5}">
                      <a16:colId xmlns:a16="http://schemas.microsoft.com/office/drawing/2014/main" val="3656425245"/>
                    </a:ext>
                  </a:extLst>
                </a:gridCol>
                <a:gridCol w="4622712">
                  <a:extLst>
                    <a:ext uri="{9D8B030D-6E8A-4147-A177-3AD203B41FA5}">
                      <a16:colId xmlns:a16="http://schemas.microsoft.com/office/drawing/2014/main" val="262098559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588062931"/>
                    </a:ext>
                  </a:extLst>
                </a:gridCol>
              </a:tblGrid>
              <a:tr h="277069">
                <a:tc>
                  <a:txBody>
                    <a:bodyPr/>
                    <a:lstStyle/>
                    <a:p>
                      <a:pPr algn="r" fontAlgn="ctr"/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Station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# of rental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12148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Hyde Park Corner,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281595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7593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Waterloo Station 3, Waterloo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241277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97417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Black Lion Gate, Kensington Gardens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201807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18832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4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Albert Gate,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195444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392392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5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Waterloo Station 1, Waterloo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185837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326694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6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Wellington Arch, Hyde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167245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3649721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7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Hop Exchange, The Borough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161982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906988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8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Triangle Car Park, Hyde Park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161082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914993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9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Aquatic Centre, Queen Elizabeth Olympic Park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157085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761165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Wormwood Street, Liverpool Street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142346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497695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11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Duke Street Hill, London Bridge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136939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673973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12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Brushfield</a:t>
                      </a:r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Street, Liverpool Street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135262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31631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Bethnal</a:t>
                      </a:r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Green Road, </a:t>
                      </a:r>
                      <a:r>
                        <a:rPr lang="en-US" sz="2000" u="none" strike="noStrike" dirty="0" err="1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Shoreditch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134802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1666784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14</a:t>
                      </a:r>
                      <a:endParaRPr lang="en-US" altLang="ko-KR" sz="2000" b="1" i="0" u="none" strike="noStrike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 err="1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Storey's</a:t>
                      </a:r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 Gate, Westminster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134264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5846779"/>
                  </a:ext>
                </a:extLst>
              </a:tr>
              <a:tr h="27706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15</a:t>
                      </a:r>
                      <a:endParaRPr lang="en-US" altLang="ko-KR" sz="2000" b="1" i="0" u="none" strike="noStrike" dirty="0">
                        <a:solidFill>
                          <a:schemeClr val="bg1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Craven Street, Strand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124956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15247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A4DE09-E618-47A3-8358-C2391C759B6E}"/>
              </a:ext>
            </a:extLst>
          </p:cNvPr>
          <p:cNvSpPr/>
          <p:nvPr/>
        </p:nvSpPr>
        <p:spPr>
          <a:xfrm>
            <a:off x="6062200" y="2444710"/>
            <a:ext cx="6129785" cy="438028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B43837-00AA-4A44-83B8-46FF253F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33" y="3329401"/>
            <a:ext cx="2682720" cy="2054692"/>
          </a:xfrm>
          <a:prstGeom prst="rect">
            <a:avLst/>
          </a:prstGeom>
        </p:spPr>
      </p:pic>
      <p:pic>
        <p:nvPicPr>
          <p:cNvPr id="14" name="그림 13" descr="텍스트, 도로이(가) 표시된 사진&#10;&#10;자동 생성된 설명">
            <a:extLst>
              <a:ext uri="{FF2B5EF4-FFF2-40B4-BE49-F238E27FC236}">
                <a16:creationId xmlns:a16="http://schemas.microsoft.com/office/drawing/2014/main" id="{6A48408B-302D-4932-AFAE-3A5DD1259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03" b="2599"/>
          <a:stretch/>
        </p:blipFill>
        <p:spPr>
          <a:xfrm>
            <a:off x="9303012" y="3329401"/>
            <a:ext cx="2682720" cy="205469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A6F7307-C0DE-43D9-9D94-81CDABC795E7}"/>
              </a:ext>
            </a:extLst>
          </p:cNvPr>
          <p:cNvCxnSpPr>
            <a:cxnSpLocks/>
          </p:cNvCxnSpPr>
          <p:nvPr/>
        </p:nvCxnSpPr>
        <p:spPr>
          <a:xfrm>
            <a:off x="7269458" y="2092569"/>
            <a:ext cx="0" cy="1236832"/>
          </a:xfrm>
          <a:prstGeom prst="straightConnector1">
            <a:avLst/>
          </a:prstGeom>
          <a:ln w="57150">
            <a:solidFill>
              <a:srgbClr val="172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BCF343-867A-41AF-959F-15D88AB0F1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644372" y="2432966"/>
            <a:ext cx="0" cy="896435"/>
          </a:xfrm>
          <a:prstGeom prst="straightConnector1">
            <a:avLst/>
          </a:prstGeom>
          <a:ln w="57150">
            <a:solidFill>
              <a:srgbClr val="1729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5A0DF6-7D83-40DC-9A08-DD3D5723A989}"/>
              </a:ext>
            </a:extLst>
          </p:cNvPr>
          <p:cNvSpPr txBox="1"/>
          <p:nvPr/>
        </p:nvSpPr>
        <p:spPr>
          <a:xfrm>
            <a:off x="585627" y="1162478"/>
            <a:ext cx="301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 대여 패턴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C28B3-A751-48D8-BE62-DD86EA28B6A5}"/>
              </a:ext>
            </a:extLst>
          </p:cNvPr>
          <p:cNvSpPr txBox="1"/>
          <p:nvPr/>
        </p:nvSpPr>
        <p:spPr>
          <a:xfrm>
            <a:off x="585627" y="144510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 기간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대여 횟수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305BF9-862E-4E51-8B78-03D3AFAFF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3" y="1937737"/>
            <a:ext cx="4269116" cy="48019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63D3DC-C933-4D59-A016-351F47AA90C6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- 4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31613-0496-4E5C-8593-583F0F273FAF}"/>
              </a:ext>
            </a:extLst>
          </p:cNvPr>
          <p:cNvSpPr txBox="1"/>
          <p:nvPr/>
        </p:nvSpPr>
        <p:spPr>
          <a:xfrm>
            <a:off x="7707259" y="933483"/>
            <a:ext cx="24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 ]</a:t>
            </a:r>
            <a:endParaRPr lang="ko-KR" altLang="en-US" dirty="0">
              <a:solidFill>
                <a:srgbClr val="17294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E4041-1705-4A01-A0FB-441C8AD09995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3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C6CB404-B2DB-423C-8460-C885AF151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4207"/>
              </p:ext>
            </p:extLst>
          </p:nvPr>
        </p:nvGraphicFramePr>
        <p:xfrm>
          <a:off x="5755341" y="1098063"/>
          <a:ext cx="6436659" cy="57803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31026">
                  <a:extLst>
                    <a:ext uri="{9D8B030D-6E8A-4147-A177-3AD203B41FA5}">
                      <a16:colId xmlns:a16="http://schemas.microsoft.com/office/drawing/2014/main" val="3656425245"/>
                    </a:ext>
                  </a:extLst>
                </a:gridCol>
                <a:gridCol w="4465680">
                  <a:extLst>
                    <a:ext uri="{9D8B030D-6E8A-4147-A177-3AD203B41FA5}">
                      <a16:colId xmlns:a16="http://schemas.microsoft.com/office/drawing/2014/main" val="262098559"/>
                    </a:ext>
                  </a:extLst>
                </a:gridCol>
                <a:gridCol w="1539953">
                  <a:extLst>
                    <a:ext uri="{9D8B030D-6E8A-4147-A177-3AD203B41FA5}">
                      <a16:colId xmlns:a16="http://schemas.microsoft.com/office/drawing/2014/main" val="3588062931"/>
                    </a:ext>
                  </a:extLst>
                </a:gridCol>
              </a:tblGrid>
              <a:tr h="358867">
                <a:tc>
                  <a:txBody>
                    <a:bodyPr/>
                    <a:lstStyle/>
                    <a:p>
                      <a:pPr algn="r" fontAlgn="ctr"/>
                      <a:endParaRPr lang="en-US" altLang="ko-KR" sz="19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# of rental</a:t>
                      </a:r>
                    </a:p>
                  </a:txBody>
                  <a:tcPr marL="9525" marR="9525" marT="9525" marB="0" anchor="ctr">
                    <a:solidFill>
                      <a:srgbClr val="172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12148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Lansdowne Way Bus Garage, </a:t>
                      </a:r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Stockwell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7947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12675932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Malmesbury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Road, Bow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7177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95397417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Teviot Street, Poplar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6467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767188322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Bevington Road, North Kensington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6454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256392392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Manfred Road, East Putney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4848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051326694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Colet Gardens, Hammersmith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4806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83649721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South Quay East, Canary Wharf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3970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56906988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Portugal Street, Holborn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3600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390914993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Castalia Square, Cubitt Town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3329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577761165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Thornfield House, Poplar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1778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895497695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Grant Road Central, </a:t>
                      </a:r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Clapham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 Junction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1470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50673973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11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Queensway, Westminster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1201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109431631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12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St Mary's Hospital, Westminster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631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081666784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13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Pop Up Dock 1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57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45846779"/>
                  </a:ext>
                </a:extLst>
              </a:tr>
              <a:tr h="361432"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90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14</a:t>
                      </a:r>
                    </a:p>
                  </a:txBody>
                  <a:tcPr marL="63063" marR="63063" marT="31531" marB="31531" anchor="ctr">
                    <a:solidFill>
                      <a:srgbClr val="172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Rodney Street, Angel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4152476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3226E-8350-4084-9C17-1ABEE4D3240F}"/>
              </a:ext>
            </a:extLst>
          </p:cNvPr>
          <p:cNvSpPr txBox="1"/>
          <p:nvPr/>
        </p:nvSpPr>
        <p:spPr>
          <a:xfrm>
            <a:off x="585627" y="1162478"/>
            <a:ext cx="301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 대여 패턴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8C778-9431-49C7-99CA-31B868CB97FA}"/>
              </a:ext>
            </a:extLst>
          </p:cNvPr>
          <p:cNvSpPr txBox="1"/>
          <p:nvPr/>
        </p:nvSpPr>
        <p:spPr>
          <a:xfrm>
            <a:off x="585627" y="144510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 기간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대여 횟수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725D8-C042-4594-A315-27B218A47559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- 4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21438-CDD5-4F4C-B550-38918F553521}"/>
              </a:ext>
            </a:extLst>
          </p:cNvPr>
          <p:cNvSpPr txBox="1"/>
          <p:nvPr/>
        </p:nvSpPr>
        <p:spPr>
          <a:xfrm>
            <a:off x="7910689" y="678680"/>
            <a:ext cx="24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 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rgbClr val="1729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 ]</a:t>
            </a:r>
            <a:endParaRPr lang="ko-KR" altLang="en-US" dirty="0">
              <a:solidFill>
                <a:srgbClr val="17294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75635-9DEF-4C80-9ED2-343AD8E0DDF6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799386-F792-41CB-9FA4-6A6DBC1A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0" y="1789314"/>
            <a:ext cx="473820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349978-1E2A-4C2F-8029-47AE35F92F04}"/>
              </a:ext>
            </a:extLst>
          </p:cNvPr>
          <p:cNvGrpSpPr>
            <a:grpSpLocks noChangeAspect="1"/>
          </p:cNvGrpSpPr>
          <p:nvPr/>
        </p:nvGrpSpPr>
        <p:grpSpPr>
          <a:xfrm>
            <a:off x="1546978" y="2029595"/>
            <a:ext cx="4098820" cy="4705811"/>
            <a:chOff x="815887" y="1818000"/>
            <a:chExt cx="4389903" cy="50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6DD145D-2FA4-4381-BA42-621031048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87" y="1818000"/>
              <a:ext cx="4389903" cy="5040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1D1D10-4CE1-49FC-96DC-56327CF42B92}"/>
                </a:ext>
              </a:extLst>
            </p:cNvPr>
            <p:cNvSpPr/>
            <p:nvPr/>
          </p:nvSpPr>
          <p:spPr>
            <a:xfrm>
              <a:off x="1229051" y="4273061"/>
              <a:ext cx="288000" cy="2509200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4BE904-1A06-487A-91DF-CD237C64F4EC}"/>
                </a:ext>
              </a:extLst>
            </p:cNvPr>
            <p:cNvSpPr/>
            <p:nvPr/>
          </p:nvSpPr>
          <p:spPr>
            <a:xfrm>
              <a:off x="2015057" y="4273061"/>
              <a:ext cx="288000" cy="2509200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66C711-33BC-4422-BD58-738E9D980D28}"/>
                </a:ext>
              </a:extLst>
            </p:cNvPr>
            <p:cNvSpPr/>
            <p:nvPr/>
          </p:nvSpPr>
          <p:spPr>
            <a:xfrm>
              <a:off x="3050277" y="4273061"/>
              <a:ext cx="288000" cy="2509200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7CC481-3A42-414F-ABDE-478C2F5CEEA1}"/>
                </a:ext>
              </a:extLst>
            </p:cNvPr>
            <p:cNvSpPr/>
            <p:nvPr/>
          </p:nvSpPr>
          <p:spPr>
            <a:xfrm>
              <a:off x="3374366" y="4273060"/>
              <a:ext cx="288000" cy="250736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D3DCA3B-956A-4EBE-935C-FCBFD0106EFA}"/>
                </a:ext>
              </a:extLst>
            </p:cNvPr>
            <p:cNvSpPr/>
            <p:nvPr/>
          </p:nvSpPr>
          <p:spPr>
            <a:xfrm>
              <a:off x="1319256" y="2432966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C7953CD-F9A6-4F06-9BA1-78BFAFFC0A4B}"/>
                </a:ext>
              </a:extLst>
            </p:cNvPr>
            <p:cNvSpPr/>
            <p:nvPr/>
          </p:nvSpPr>
          <p:spPr>
            <a:xfrm>
              <a:off x="3410366" y="2092997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9387976-AEFA-4827-8190-281120F28DB2}"/>
                </a:ext>
              </a:extLst>
            </p:cNvPr>
            <p:cNvSpPr/>
            <p:nvPr/>
          </p:nvSpPr>
          <p:spPr>
            <a:xfrm>
              <a:off x="3140277" y="2874300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83A092-067D-460B-969E-6D3AEE08E08B}"/>
                </a:ext>
              </a:extLst>
            </p:cNvPr>
            <p:cNvSpPr/>
            <p:nvPr/>
          </p:nvSpPr>
          <p:spPr>
            <a:xfrm>
              <a:off x="2105057" y="2728018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50240E-42D5-42B9-855C-78C15C712E3F}"/>
                </a:ext>
              </a:extLst>
            </p:cNvPr>
            <p:cNvSpPr/>
            <p:nvPr/>
          </p:nvSpPr>
          <p:spPr>
            <a:xfrm>
              <a:off x="2532667" y="4271227"/>
              <a:ext cx="288000" cy="2509200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417ED9-9A26-4EB3-9237-F914F898309A}"/>
                </a:ext>
              </a:extLst>
            </p:cNvPr>
            <p:cNvSpPr/>
            <p:nvPr/>
          </p:nvSpPr>
          <p:spPr>
            <a:xfrm>
              <a:off x="2641497" y="2901444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037B2E1-A816-47A6-A0E1-475A1C2F54C1}"/>
                </a:ext>
              </a:extLst>
            </p:cNvPr>
            <p:cNvSpPr/>
            <p:nvPr/>
          </p:nvSpPr>
          <p:spPr>
            <a:xfrm>
              <a:off x="1707778" y="4269337"/>
              <a:ext cx="288000" cy="2509200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C4961F2-D403-4515-8FF2-BE10CEEB912D}"/>
                </a:ext>
              </a:extLst>
            </p:cNvPr>
            <p:cNvSpPr/>
            <p:nvPr/>
          </p:nvSpPr>
          <p:spPr>
            <a:xfrm>
              <a:off x="1851778" y="2782018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416DF1-68CC-405C-994E-32B96E4C9FAB}"/>
              </a:ext>
            </a:extLst>
          </p:cNvPr>
          <p:cNvGrpSpPr>
            <a:grpSpLocks noChangeAspect="1"/>
          </p:cNvGrpSpPr>
          <p:nvPr/>
        </p:nvGrpSpPr>
        <p:grpSpPr>
          <a:xfrm>
            <a:off x="6613002" y="2029594"/>
            <a:ext cx="4249005" cy="4589205"/>
            <a:chOff x="6637909" y="1740428"/>
            <a:chExt cx="4738204" cy="51175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E1F7F4-8F92-4B85-BBF5-CB34A4ED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7909" y="1740428"/>
              <a:ext cx="4738204" cy="50400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F92FDF-4EA8-4064-924B-41D2CEA3AD7D}"/>
                </a:ext>
              </a:extLst>
            </p:cNvPr>
            <p:cNvSpPr/>
            <p:nvPr/>
          </p:nvSpPr>
          <p:spPr>
            <a:xfrm>
              <a:off x="8837772" y="4331773"/>
              <a:ext cx="288000" cy="250736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B293458-944C-4EC8-8D14-97D4ED78FFB4}"/>
                </a:ext>
              </a:extLst>
            </p:cNvPr>
            <p:cNvSpPr/>
            <p:nvPr/>
          </p:nvSpPr>
          <p:spPr>
            <a:xfrm>
              <a:off x="9888943" y="4350633"/>
              <a:ext cx="288000" cy="2507367"/>
            </a:xfrm>
            <a:prstGeom prst="rect">
              <a:avLst/>
            </a:prstGeom>
            <a:solidFill>
              <a:srgbClr val="92D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6DB536-FAA5-44AC-897A-C1D9068635CB}"/>
                </a:ext>
              </a:extLst>
            </p:cNvPr>
            <p:cNvSpPr/>
            <p:nvPr/>
          </p:nvSpPr>
          <p:spPr>
            <a:xfrm>
              <a:off x="8873772" y="2044189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E08B52B-1B06-4B58-8D13-90330105037A}"/>
                </a:ext>
              </a:extLst>
            </p:cNvPr>
            <p:cNvSpPr/>
            <p:nvPr/>
          </p:nvSpPr>
          <p:spPr>
            <a:xfrm>
              <a:off x="10015358" y="2502427"/>
              <a:ext cx="108000" cy="108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03BCDE7-6181-42B6-9803-FACBAF2E83A5}"/>
              </a:ext>
            </a:extLst>
          </p:cNvPr>
          <p:cNvSpPr txBox="1"/>
          <p:nvPr/>
        </p:nvSpPr>
        <p:spPr>
          <a:xfrm>
            <a:off x="585627" y="1162478"/>
            <a:ext cx="301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 대여 패턴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1852D-D834-4556-871B-161C83B3905D}"/>
              </a:ext>
            </a:extLst>
          </p:cNvPr>
          <p:cNvSpPr txBox="1"/>
          <p:nvPr/>
        </p:nvSpPr>
        <p:spPr>
          <a:xfrm>
            <a:off x="585627" y="1445103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 기간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대여 횟수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44CEBF-4461-4E21-B7F1-C7A3812A9834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- 4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F0A655-1442-4DA3-ABD7-86E73A32A8D5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48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4B2042D-708E-4AFC-99CA-9AC00D15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867" y="1994645"/>
            <a:ext cx="6211224" cy="448314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AC1D0F-825A-43E8-B86D-C3589E83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57" y="1994645"/>
            <a:ext cx="6209643" cy="4482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288AD5-2C9F-4263-9281-B6962E37FD7F}"/>
              </a:ext>
            </a:extLst>
          </p:cNvPr>
          <p:cNvSpPr/>
          <p:nvPr/>
        </p:nvSpPr>
        <p:spPr>
          <a:xfrm>
            <a:off x="4490858" y="5506279"/>
            <a:ext cx="1453732" cy="970366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D42D52-2765-4F44-84F8-BDC3A2D44267}"/>
              </a:ext>
            </a:extLst>
          </p:cNvPr>
          <p:cNvSpPr/>
          <p:nvPr/>
        </p:nvSpPr>
        <p:spPr>
          <a:xfrm>
            <a:off x="10588783" y="5504645"/>
            <a:ext cx="1453732" cy="972000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88A478-2653-47D9-9A15-DA18752CFC47}"/>
              </a:ext>
            </a:extLst>
          </p:cNvPr>
          <p:cNvSpPr/>
          <p:nvPr/>
        </p:nvSpPr>
        <p:spPr>
          <a:xfrm>
            <a:off x="630986" y="5504645"/>
            <a:ext cx="3822105" cy="950488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FA5A9F-89D5-4886-9039-53D855A0E987}"/>
              </a:ext>
            </a:extLst>
          </p:cNvPr>
          <p:cNvSpPr/>
          <p:nvPr/>
        </p:nvSpPr>
        <p:spPr>
          <a:xfrm>
            <a:off x="6738427" y="5504645"/>
            <a:ext cx="3700871" cy="950488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663C4-9E63-4849-95E3-8304D3111C31}"/>
              </a:ext>
            </a:extLst>
          </p:cNvPr>
          <p:cNvSpPr txBox="1"/>
          <p:nvPr/>
        </p:nvSpPr>
        <p:spPr>
          <a:xfrm>
            <a:off x="585627" y="1162478"/>
            <a:ext cx="324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Station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별 대여 패턴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C6ED9-3376-4D5D-A8CA-B329D7EBEEC2}"/>
              </a:ext>
            </a:extLst>
          </p:cNvPr>
          <p:cNvSpPr txBox="1"/>
          <p:nvPr/>
        </p:nvSpPr>
        <p:spPr>
          <a:xfrm>
            <a:off x="585627" y="1424976"/>
            <a:ext cx="918866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Park vs. Street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대여 패턴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F088B-BCB1-4598-A176-A97D3F7AE575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- 5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B50EF-C302-4F4B-96FD-9D9EB36D1E49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3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- 6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8D836-A700-4B41-968A-F8428EE081F2}"/>
              </a:ext>
            </a:extLst>
          </p:cNvPr>
          <p:cNvSpPr txBox="1"/>
          <p:nvPr/>
        </p:nvSpPr>
        <p:spPr>
          <a:xfrm>
            <a:off x="585627" y="1341029"/>
            <a:ext cx="918866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평균 사용량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2020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데이터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97A0BD-ED2B-4DEC-8C4E-F3B217C4DC6C}"/>
              </a:ext>
            </a:extLst>
          </p:cNvPr>
          <p:cNvGrpSpPr/>
          <p:nvPr/>
        </p:nvGrpSpPr>
        <p:grpSpPr>
          <a:xfrm>
            <a:off x="670501" y="1457760"/>
            <a:ext cx="10849650" cy="4909640"/>
            <a:chOff x="986155" y="1341028"/>
            <a:chExt cx="10849650" cy="490964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6CC5065-C73E-43B1-B761-59950AD4DB43}"/>
                </a:ext>
              </a:extLst>
            </p:cNvPr>
            <p:cNvGrpSpPr/>
            <p:nvPr/>
          </p:nvGrpSpPr>
          <p:grpSpPr>
            <a:xfrm>
              <a:off x="986155" y="1341028"/>
              <a:ext cx="10849650" cy="4909639"/>
              <a:chOff x="986155" y="1341028"/>
              <a:chExt cx="10849650" cy="4909639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3B687B6-AB89-47E6-B9A8-C16DEC002029}"/>
                  </a:ext>
                </a:extLst>
              </p:cNvPr>
              <p:cNvGrpSpPr/>
              <p:nvPr/>
            </p:nvGrpSpPr>
            <p:grpSpPr>
              <a:xfrm>
                <a:off x="4184103" y="1449419"/>
                <a:ext cx="297586" cy="4801247"/>
                <a:chOff x="4192379" y="1304288"/>
                <a:chExt cx="297586" cy="502957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1" name="직각 삼각형 40">
                  <a:extLst>
                    <a:ext uri="{FF2B5EF4-FFF2-40B4-BE49-F238E27FC236}">
                      <a16:creationId xmlns:a16="http://schemas.microsoft.com/office/drawing/2014/main" id="{5B135DA6-7123-4968-96AD-1DA1A30C7011}"/>
                    </a:ext>
                  </a:extLst>
                </p:cNvPr>
                <p:cNvSpPr/>
                <p:nvPr/>
              </p:nvSpPr>
              <p:spPr>
                <a:xfrm flipH="1">
                  <a:off x="4200655" y="1304288"/>
                  <a:ext cx="281034" cy="2020881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07F1B42-56C5-4288-88C5-3E061E42F62D}"/>
                    </a:ext>
                  </a:extLst>
                </p:cNvPr>
                <p:cNvSpPr/>
                <p:nvPr/>
              </p:nvSpPr>
              <p:spPr>
                <a:xfrm>
                  <a:off x="4200655" y="3294814"/>
                  <a:ext cx="281034" cy="27765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각 삼각형 44">
                  <a:extLst>
                    <a:ext uri="{FF2B5EF4-FFF2-40B4-BE49-F238E27FC236}">
                      <a16:creationId xmlns:a16="http://schemas.microsoft.com/office/drawing/2014/main" id="{1C41F89D-C5CD-43C4-9F4B-B4BAA6C243EB}"/>
                    </a:ext>
                  </a:extLst>
                </p:cNvPr>
                <p:cNvSpPr/>
                <p:nvPr/>
              </p:nvSpPr>
              <p:spPr>
                <a:xfrm flipH="1" flipV="1">
                  <a:off x="4192379" y="6071371"/>
                  <a:ext cx="297586" cy="262489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5D905DA-F1C6-4E85-A293-5B1A7C9A2F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32" t="8017"/>
              <a:stretch/>
            </p:blipFill>
            <p:spPr>
              <a:xfrm>
                <a:off x="986155" y="3429000"/>
                <a:ext cx="3197948" cy="2571096"/>
              </a:xfrm>
              <a:prstGeom prst="rect">
                <a:avLst/>
              </a:prstGeom>
              <a:ln w="12700">
                <a:solidFill>
                  <a:srgbClr val="172949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ED3E7D0-9AC7-4AF7-A582-B58266524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96" t="7924" r="5973" b="5104"/>
              <a:stretch/>
            </p:blipFill>
            <p:spPr>
              <a:xfrm>
                <a:off x="4489965" y="1341028"/>
                <a:ext cx="7345840" cy="4909639"/>
              </a:xfrm>
              <a:prstGeom prst="rect">
                <a:avLst/>
              </a:prstGeom>
              <a:ln w="12700">
                <a:solidFill>
                  <a:srgbClr val="172949"/>
                </a:solidFill>
              </a:ln>
            </p:spPr>
          </p:pic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D4247B0-73AA-425D-8C02-296CBFE3D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4103" y="1341029"/>
              <a:ext cx="305862" cy="2087972"/>
            </a:xfrm>
            <a:prstGeom prst="line">
              <a:avLst/>
            </a:prstGeom>
            <a:ln w="12700">
              <a:solidFill>
                <a:srgbClr val="1729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751D711-E3D8-484A-B9FF-76B7A9C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4184103" y="6000096"/>
              <a:ext cx="322414" cy="250572"/>
            </a:xfrm>
            <a:prstGeom prst="line">
              <a:avLst/>
            </a:prstGeom>
            <a:ln w="12700">
              <a:solidFill>
                <a:srgbClr val="1729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6AEF02-49AD-4C25-9A2F-369E8F859658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E16AA-634F-4662-BC7C-6B1FB6E9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47D2D-6E4D-4F9D-83AD-C45E35A570AC}"/>
              </a:ext>
            </a:extLst>
          </p:cNvPr>
          <p:cNvSpPr txBox="1"/>
          <p:nvPr/>
        </p:nvSpPr>
        <p:spPr>
          <a:xfrm>
            <a:off x="5543878" y="2578478"/>
            <a:ext cx="4808220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</a:p>
          <a:p>
            <a:pPr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연구 계획 및 기대 효과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4B3B2E-E4A9-4E2C-B6F6-528E95C51EC1}"/>
              </a:ext>
            </a:extLst>
          </p:cNvPr>
          <p:cNvSpPr/>
          <p:nvPr/>
        </p:nvSpPr>
        <p:spPr>
          <a:xfrm>
            <a:off x="-1" y="0"/>
            <a:ext cx="4808219" cy="6858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0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136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- 6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0DFE17-8C95-4CFE-AD5B-2D62C5B7AEEB}"/>
              </a:ext>
            </a:extLst>
          </p:cNvPr>
          <p:cNvGrpSpPr/>
          <p:nvPr/>
        </p:nvGrpSpPr>
        <p:grpSpPr>
          <a:xfrm>
            <a:off x="708303" y="1474244"/>
            <a:ext cx="10774045" cy="4928773"/>
            <a:chOff x="986155" y="1328329"/>
            <a:chExt cx="10774045" cy="49287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91DEAC7-B68C-46D0-B1FF-CCE558B1031D}"/>
                </a:ext>
              </a:extLst>
            </p:cNvPr>
            <p:cNvGrpSpPr/>
            <p:nvPr/>
          </p:nvGrpSpPr>
          <p:grpSpPr>
            <a:xfrm>
              <a:off x="4184103" y="1449419"/>
              <a:ext cx="297586" cy="4801247"/>
              <a:chOff x="4192379" y="1304288"/>
              <a:chExt cx="297586" cy="5029572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B575DC2F-99B9-4804-89E0-3EA6D2330349}"/>
                  </a:ext>
                </a:extLst>
              </p:cNvPr>
              <p:cNvSpPr/>
              <p:nvPr/>
            </p:nvSpPr>
            <p:spPr>
              <a:xfrm flipH="1">
                <a:off x="4200655" y="1304288"/>
                <a:ext cx="281034" cy="2020881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9550F94-D745-4301-9102-C4CD48A0631F}"/>
                  </a:ext>
                </a:extLst>
              </p:cNvPr>
              <p:cNvSpPr/>
              <p:nvPr/>
            </p:nvSpPr>
            <p:spPr>
              <a:xfrm>
                <a:off x="4200655" y="3294814"/>
                <a:ext cx="281034" cy="27765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0F10CF6-E776-4E89-BEAF-A1D60B6717C2}"/>
                  </a:ext>
                </a:extLst>
              </p:cNvPr>
              <p:cNvSpPr/>
              <p:nvPr/>
            </p:nvSpPr>
            <p:spPr>
              <a:xfrm flipH="1" flipV="1">
                <a:off x="4192379" y="6071371"/>
                <a:ext cx="297586" cy="26248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47A234-8863-4D1F-897A-C7F55CA39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8" t="2143"/>
            <a:stretch/>
          </p:blipFill>
          <p:spPr>
            <a:xfrm>
              <a:off x="4489965" y="1328329"/>
              <a:ext cx="7270235" cy="4928773"/>
            </a:xfrm>
            <a:prstGeom prst="rect">
              <a:avLst/>
            </a:prstGeom>
            <a:ln w="12700">
              <a:solidFill>
                <a:srgbClr val="172949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6A19B8-92A9-4215-B4B0-068B7456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155" y="3410181"/>
              <a:ext cx="3197948" cy="2585450"/>
            </a:xfrm>
            <a:prstGeom prst="rect">
              <a:avLst/>
            </a:prstGeom>
            <a:ln w="12700">
              <a:solidFill>
                <a:srgbClr val="172949"/>
              </a:solidFill>
            </a:ln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A156D51-417A-4A7E-A771-7E75A3A68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4103" y="1341029"/>
              <a:ext cx="305862" cy="2087972"/>
            </a:xfrm>
            <a:prstGeom prst="line">
              <a:avLst/>
            </a:prstGeom>
            <a:ln w="12700">
              <a:solidFill>
                <a:srgbClr val="1729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91BAA11-B187-4EFD-A1DA-1098D308A3C4}"/>
                </a:ext>
              </a:extLst>
            </p:cNvPr>
            <p:cNvCxnSpPr>
              <a:cxnSpLocks/>
            </p:cNvCxnSpPr>
            <p:nvPr/>
          </p:nvCxnSpPr>
          <p:spPr>
            <a:xfrm>
              <a:off x="4184103" y="6000096"/>
              <a:ext cx="322414" cy="250572"/>
            </a:xfrm>
            <a:prstGeom prst="line">
              <a:avLst/>
            </a:prstGeom>
            <a:ln w="12700">
              <a:solidFill>
                <a:srgbClr val="1729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844AE9-597C-4058-9F38-A0C672A9CEFA}"/>
              </a:ext>
            </a:extLst>
          </p:cNvPr>
          <p:cNvSpPr txBox="1"/>
          <p:nvPr/>
        </p:nvSpPr>
        <p:spPr>
          <a:xfrm>
            <a:off x="585627" y="1341029"/>
            <a:ext cx="918866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평균 사용량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2020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 데이터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63830-B5DC-4110-8F26-09A217A40C05}"/>
              </a:ext>
            </a:extLst>
          </p:cNvPr>
          <p:cNvSpPr txBox="1"/>
          <p:nvPr/>
        </p:nvSpPr>
        <p:spPr>
          <a:xfrm>
            <a:off x="3718457" y="119056"/>
            <a:ext cx="4753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02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Exploratory Data Analysis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5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E16AA-634F-4662-BC7C-6B1FB6E9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21</a:t>
            </a:fld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500FF-6938-461A-802A-66B559CABCDA}"/>
              </a:ext>
            </a:extLst>
          </p:cNvPr>
          <p:cNvSpPr txBox="1"/>
          <p:nvPr/>
        </p:nvSpPr>
        <p:spPr>
          <a:xfrm>
            <a:off x="3037211" y="2835745"/>
            <a:ext cx="611757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Bold" panose="00000800000000000000" pitchFamily="2" charset="-127"/>
              </a:rPr>
              <a:t>향후 연구 계획 및 기대 효과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5BB2334F-52D2-4F9B-9F1C-440102299274}"/>
              </a:ext>
            </a:extLst>
          </p:cNvPr>
          <p:cNvSpPr/>
          <p:nvPr/>
        </p:nvSpPr>
        <p:spPr>
          <a:xfrm>
            <a:off x="5760907" y="2565638"/>
            <a:ext cx="670186" cy="270107"/>
          </a:xfrm>
          <a:prstGeom prst="roundRect">
            <a:avLst>
              <a:gd name="adj" fmla="val 50000"/>
            </a:avLst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5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F7241B-2C00-4BAF-AB08-FCE249E12AEE}"/>
              </a:ext>
            </a:extLst>
          </p:cNvPr>
          <p:cNvSpPr txBox="1"/>
          <p:nvPr/>
        </p:nvSpPr>
        <p:spPr>
          <a:xfrm>
            <a:off x="3933217" y="177878"/>
            <a:ext cx="432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03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연구 계획 및 기대 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34918-8B3B-40CC-AF3E-076EA78C8C50}"/>
              </a:ext>
            </a:extLst>
          </p:cNvPr>
          <p:cNvSpPr txBox="1"/>
          <p:nvPr/>
        </p:nvSpPr>
        <p:spPr>
          <a:xfrm>
            <a:off x="330740" y="4126911"/>
            <a:ext cx="11861260" cy="212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Cluster or Class: </a:t>
            </a:r>
            <a:r>
              <a:rPr lang="ko-KR" altLang="en-US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이용 목적</a:t>
            </a:r>
            <a:endParaRPr lang="en-US" altLang="ko-KR" dirty="0">
              <a:solidFill>
                <a:srgbClr val="2E75B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통근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여가 생활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단거리 이동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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정류소 별 이용객의 특징을 파악하여 각 정류소마다 특정 집단을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타겟팅하여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국가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기업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등의 마케팅 효과 극대화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12AAB9-2830-43CA-B3DD-3F8CB13063B4}"/>
              </a:ext>
            </a:extLst>
          </p:cNvPr>
          <p:cNvSpPr txBox="1"/>
          <p:nvPr/>
        </p:nvSpPr>
        <p:spPr>
          <a:xfrm>
            <a:off x="493315" y="1450213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연구 계획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AF57FF-10C4-4E7E-AC3C-46DA0D5CDAD0}"/>
              </a:ext>
            </a:extLst>
          </p:cNvPr>
          <p:cNvSpPr/>
          <p:nvPr/>
        </p:nvSpPr>
        <p:spPr>
          <a:xfrm>
            <a:off x="821287" y="1967899"/>
            <a:ext cx="10548080" cy="1298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38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215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560 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약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천만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데이터셋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 802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대하여 분석에 유의미한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subset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추출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수업시간에서 다룬 여러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Undirected / Directed Graphical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Model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분석하여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insight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노드로 하여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Clustering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classification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적합한 그래프 모델을 구축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B6285-ED38-4283-AB85-0FC55E07CF3D}"/>
              </a:ext>
            </a:extLst>
          </p:cNvPr>
          <p:cNvSpPr txBox="1"/>
          <p:nvPr/>
        </p:nvSpPr>
        <p:spPr>
          <a:xfrm>
            <a:off x="493315" y="3591220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09317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F7241B-2C00-4BAF-AB08-FCE249E12AEE}"/>
              </a:ext>
            </a:extLst>
          </p:cNvPr>
          <p:cNvSpPr txBox="1"/>
          <p:nvPr/>
        </p:nvSpPr>
        <p:spPr>
          <a:xfrm>
            <a:off x="3933217" y="177878"/>
            <a:ext cx="4324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03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연구 계획 및 기대 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1E99E5-6136-43F2-B886-AE2324DB006A}"/>
              </a:ext>
            </a:extLst>
          </p:cNvPr>
          <p:cNvSpPr txBox="1"/>
          <p:nvPr/>
        </p:nvSpPr>
        <p:spPr>
          <a:xfrm>
            <a:off x="493315" y="1450213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연구 계획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6E5744-A81D-4FEA-9039-BFEC5DA6139B}"/>
              </a:ext>
            </a:extLst>
          </p:cNvPr>
          <p:cNvSpPr/>
          <p:nvPr/>
        </p:nvSpPr>
        <p:spPr>
          <a:xfrm>
            <a:off x="821287" y="1974837"/>
            <a:ext cx="10548080" cy="1298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38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215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560 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약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천만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데이터셋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 802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대하여 분석에 유의미한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subset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추출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수업시간에서 다룬 여러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Undirected / Directed Graphical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Model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분석하여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insight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노드로 하여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Clustering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classification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적합한 그래프 모델을 구축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34918-8B3B-40CC-AF3E-076EA78C8C50}"/>
              </a:ext>
            </a:extLst>
          </p:cNvPr>
          <p:cNvSpPr txBox="1"/>
          <p:nvPr/>
        </p:nvSpPr>
        <p:spPr>
          <a:xfrm>
            <a:off x="366855" y="4119973"/>
            <a:ext cx="11606373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Station </a:t>
            </a:r>
            <a:r>
              <a:rPr lang="ko-KR" altLang="en-US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 </a:t>
            </a:r>
            <a:r>
              <a:rPr lang="en-US" altLang="ko-KR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Clustering</a:t>
            </a:r>
            <a:r>
              <a:rPr lang="ko-KR" altLang="en-US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적정 </a:t>
            </a:r>
            <a:r>
              <a:rPr lang="en-US" altLang="ko-KR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Capacity </a:t>
            </a:r>
            <a:r>
              <a:rPr lang="ko-KR" altLang="en-US" dirty="0">
                <a:solidFill>
                  <a:srgbClr val="2E75B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endParaRPr lang="en-US" altLang="ko-KR" dirty="0">
              <a:solidFill>
                <a:srgbClr val="2E75B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간 교류가 활발한 집단을 찾고 적정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capacity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예측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371600" lvl="2">
              <a:lnSpc>
                <a:spcPct val="150000"/>
              </a:lnSpc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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자전거 공백 시간 감소에 따른 이용객 편의 및 만족감 상승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9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특정 군집에 새로운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station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추가할 때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적정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capacity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만큼의 자전거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보관대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설치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수요 예측 실패로 인한 인위적인 자전거 이동을 막음으로써 비용 감축 효과 기대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8E564-3713-49BB-B810-425A6AF0FF93}"/>
              </a:ext>
            </a:extLst>
          </p:cNvPr>
          <p:cNvSpPr txBox="1"/>
          <p:nvPr/>
        </p:nvSpPr>
        <p:spPr>
          <a:xfrm>
            <a:off x="493315" y="3591220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14070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E16AA-634F-4662-BC7C-6B1FB6E9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24</a:t>
            </a:fld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500FF-6938-461A-802A-66B559CABCDA}"/>
              </a:ext>
            </a:extLst>
          </p:cNvPr>
          <p:cNvSpPr txBox="1"/>
          <p:nvPr/>
        </p:nvSpPr>
        <p:spPr>
          <a:xfrm>
            <a:off x="3037211" y="2835745"/>
            <a:ext cx="611757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Bold" panose="00000800000000000000" pitchFamily="2" charset="-127"/>
              </a:rPr>
              <a:t>감사합니다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58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E16AA-634F-4662-BC7C-6B1FB6E9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fld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500FF-6938-461A-802A-66B559CABCDA}"/>
              </a:ext>
            </a:extLst>
          </p:cNvPr>
          <p:cNvSpPr txBox="1"/>
          <p:nvPr/>
        </p:nvSpPr>
        <p:spPr>
          <a:xfrm>
            <a:off x="3037211" y="2835745"/>
            <a:ext cx="611757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Bold" panose="00000800000000000000" pitchFamily="2" charset="-127"/>
              </a:rPr>
              <a:t>프로젝트 주제 및 데이터 소개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5BB2334F-52D2-4F9B-9F1C-440102299274}"/>
              </a:ext>
            </a:extLst>
          </p:cNvPr>
          <p:cNvSpPr/>
          <p:nvPr/>
        </p:nvSpPr>
        <p:spPr>
          <a:xfrm>
            <a:off x="5760907" y="2565638"/>
            <a:ext cx="670186" cy="270107"/>
          </a:xfrm>
          <a:prstGeom prst="roundRect">
            <a:avLst>
              <a:gd name="adj" fmla="val 50000"/>
            </a:avLst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15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36209A3-6223-4335-B336-9571C2A00FB1}"/>
              </a:ext>
            </a:extLst>
          </p:cNvPr>
          <p:cNvSpPr txBox="1"/>
          <p:nvPr/>
        </p:nvSpPr>
        <p:spPr>
          <a:xfrm>
            <a:off x="3866038" y="220845"/>
            <a:ext cx="445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01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E1E3DD-4D19-408D-9972-9DEDD08C338C}"/>
              </a:ext>
            </a:extLst>
          </p:cNvPr>
          <p:cNvGrpSpPr/>
          <p:nvPr/>
        </p:nvGrpSpPr>
        <p:grpSpPr>
          <a:xfrm>
            <a:off x="382405" y="1100632"/>
            <a:ext cx="5997193" cy="835298"/>
            <a:chOff x="419422" y="1284140"/>
            <a:chExt cx="5997193" cy="83529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EAB671-0E29-D042-B055-B953BC413348}"/>
                </a:ext>
              </a:extLst>
            </p:cNvPr>
            <p:cNvSpPr/>
            <p:nvPr/>
          </p:nvSpPr>
          <p:spPr>
            <a:xfrm>
              <a:off x="727237" y="1750106"/>
              <a:ext cx="5689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en-US" altLang="ko-Kore-KR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London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공유 자전거  데이터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를 활용한 그래프 모델 분석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EDF89B-670F-4A1C-8CF6-34BAE0B0EB8A}"/>
                </a:ext>
              </a:extLst>
            </p:cNvPr>
            <p:cNvSpPr txBox="1"/>
            <p:nvPr/>
          </p:nvSpPr>
          <p:spPr>
            <a:xfrm>
              <a:off x="419422" y="1284140"/>
              <a:ext cx="1988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주제</a:t>
              </a:r>
            </a:p>
          </p:txBody>
        </p:sp>
      </p:grpSp>
      <p:pic>
        <p:nvPicPr>
          <p:cNvPr id="10" name="Picture 2" descr="Free Santander cycle hire and a discounted annual rate on Car Free Day">
            <a:extLst>
              <a:ext uri="{FF2B5EF4-FFF2-40B4-BE49-F238E27FC236}">
                <a16:creationId xmlns:a16="http://schemas.microsoft.com/office/drawing/2014/main" id="{432B16E0-A20F-4908-ABEF-ADBDA1FB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92" y="2136602"/>
            <a:ext cx="7273787" cy="40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9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36209A3-6223-4335-B336-9571C2A00FB1}"/>
              </a:ext>
            </a:extLst>
          </p:cNvPr>
          <p:cNvSpPr txBox="1"/>
          <p:nvPr/>
        </p:nvSpPr>
        <p:spPr>
          <a:xfrm>
            <a:off x="3866038" y="220845"/>
            <a:ext cx="445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01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E1E3DD-4D19-408D-9972-9DEDD08C338C}"/>
              </a:ext>
            </a:extLst>
          </p:cNvPr>
          <p:cNvGrpSpPr/>
          <p:nvPr/>
        </p:nvGrpSpPr>
        <p:grpSpPr>
          <a:xfrm>
            <a:off x="278887" y="1036597"/>
            <a:ext cx="11632878" cy="1794660"/>
            <a:chOff x="419422" y="3028890"/>
            <a:chExt cx="11632878" cy="1794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F839E3-5739-426F-9493-D533FAEEB886}"/>
                </a:ext>
              </a:extLst>
            </p:cNvPr>
            <p:cNvSpPr txBox="1"/>
            <p:nvPr/>
          </p:nvSpPr>
          <p:spPr>
            <a:xfrm>
              <a:off x="419422" y="3028890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2D0D6B-F6A9-4047-975A-140BE819369D}"/>
                </a:ext>
              </a:extLst>
            </p:cNvPr>
            <p:cNvSpPr/>
            <p:nvPr/>
          </p:nvSpPr>
          <p:spPr>
            <a:xfrm>
              <a:off x="815436" y="3524668"/>
              <a:ext cx="11236864" cy="1298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최근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도시에서의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자전거 공유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는 자가용 또는 대중교통과 더불어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도시 교통의 핵심 부분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으로 작용되고 있음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</a:p>
            <a:p>
              <a:pPr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자전거 공유 데이터는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시간과 공간을 기반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으로 하고 있어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데이터가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그래프나 네트워크로 표현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되기 적합하다고 판단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이미 많은 사람들이 분석을 진행한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‘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따릉이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’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데이터가 아닌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새로운 데이터로 모델링 및 분석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을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해보고자 함</a:t>
              </a:r>
              <a:endPara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8C5DB19-B869-4BC4-B550-A216CCBB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82" y="2926925"/>
            <a:ext cx="6552490" cy="3276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40B02-50BC-4B98-A70B-E97EC029B0C6}"/>
              </a:ext>
            </a:extLst>
          </p:cNvPr>
          <p:cNvSpPr txBox="1"/>
          <p:nvPr/>
        </p:nvSpPr>
        <p:spPr>
          <a:xfrm>
            <a:off x="4440608" y="6298601"/>
            <a:ext cx="3309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참고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]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증가하고 있는 연평균 사용량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98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E32806-87B3-674C-8A1C-3BE0EA0AD2F7}"/>
              </a:ext>
            </a:extLst>
          </p:cNvPr>
          <p:cNvSpPr/>
          <p:nvPr/>
        </p:nvSpPr>
        <p:spPr>
          <a:xfrm>
            <a:off x="8884073" y="1223855"/>
            <a:ext cx="21531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ore-KR" sz="10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https://</a:t>
            </a:r>
            <a:r>
              <a:rPr lang="en-US" altLang="ko-Kore-KR" sz="1000" dirty="0" err="1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cycling.data.tfl.gov.uk</a:t>
            </a:r>
            <a:endParaRPr lang="en" altLang="ko-Kore-KR" sz="10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0CD7E-5DF6-4F59-B469-76C63B439426}"/>
              </a:ext>
            </a:extLst>
          </p:cNvPr>
          <p:cNvSpPr txBox="1"/>
          <p:nvPr/>
        </p:nvSpPr>
        <p:spPr>
          <a:xfrm>
            <a:off x="3866038" y="220845"/>
            <a:ext cx="445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01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5A2F55-25EC-43D7-A466-C76026F1D5A3}"/>
              </a:ext>
            </a:extLst>
          </p:cNvPr>
          <p:cNvGrpSpPr/>
          <p:nvPr/>
        </p:nvGrpSpPr>
        <p:grpSpPr>
          <a:xfrm>
            <a:off x="1150203" y="3012784"/>
            <a:ext cx="9890247" cy="3489703"/>
            <a:chOff x="2049780" y="2971049"/>
            <a:chExt cx="9890247" cy="348970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3845B44-6411-134D-82E9-B85DE1F9A8ED}"/>
                </a:ext>
              </a:extLst>
            </p:cNvPr>
            <p:cNvSpPr/>
            <p:nvPr/>
          </p:nvSpPr>
          <p:spPr>
            <a:xfrm>
              <a:off x="8890585" y="2988434"/>
              <a:ext cx="3046219" cy="307777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ore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* Station information csv : (802, 4)</a:t>
              </a:r>
              <a:endParaRPr lang="en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B65FE72-5518-4FD4-A2CD-B3904A2C5588}"/>
                </a:ext>
              </a:extLst>
            </p:cNvPr>
            <p:cNvSpPr/>
            <p:nvPr/>
          </p:nvSpPr>
          <p:spPr>
            <a:xfrm>
              <a:off x="2049780" y="3296211"/>
              <a:ext cx="9890247" cy="3164541"/>
            </a:xfrm>
            <a:prstGeom prst="rect">
              <a:avLst/>
            </a:prstGeom>
            <a:noFill/>
            <a:ln w="19050">
              <a:solidFill>
                <a:srgbClr val="172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9532CB7-5690-40B5-B6A7-495F954F2487}"/>
                </a:ext>
              </a:extLst>
            </p:cNvPr>
            <p:cNvGrpSpPr/>
            <p:nvPr/>
          </p:nvGrpSpPr>
          <p:grpSpPr>
            <a:xfrm>
              <a:off x="2067058" y="2971049"/>
              <a:ext cx="9872969" cy="3489703"/>
              <a:chOff x="2067058" y="2971049"/>
              <a:chExt cx="9872969" cy="3489703"/>
            </a:xfrm>
          </p:grpSpPr>
          <p:pic>
            <p:nvPicPr>
              <p:cNvPr id="34" name="그림 3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75F90411-820C-4248-96AA-16B765882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7058" y="3296211"/>
                <a:ext cx="9872969" cy="31645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3" name="사각형: 잘린 한쪽 모서리 2">
                <a:extLst>
                  <a:ext uri="{FF2B5EF4-FFF2-40B4-BE49-F238E27FC236}">
                    <a16:creationId xmlns:a16="http://schemas.microsoft.com/office/drawing/2014/main" id="{0657C3EE-9D6E-4875-9C39-980037260F6F}"/>
                  </a:ext>
                </a:extLst>
              </p:cNvPr>
              <p:cNvSpPr/>
              <p:nvPr/>
            </p:nvSpPr>
            <p:spPr>
              <a:xfrm flipH="1">
                <a:off x="8893711" y="2971049"/>
                <a:ext cx="3046219" cy="322659"/>
              </a:xfrm>
              <a:prstGeom prst="snip1Rect">
                <a:avLst>
                  <a:gd name="adj" fmla="val 36347"/>
                </a:avLst>
              </a:prstGeom>
              <a:ln w="19050">
                <a:solidFill>
                  <a:srgbClr val="172949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40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22CE3F-9991-42AB-9958-E7E85FB48D15}"/>
              </a:ext>
            </a:extLst>
          </p:cNvPr>
          <p:cNvGrpSpPr/>
          <p:nvPr/>
        </p:nvGrpSpPr>
        <p:grpSpPr>
          <a:xfrm>
            <a:off x="283754" y="1178559"/>
            <a:ext cx="8962662" cy="1893370"/>
            <a:chOff x="410214" y="1218394"/>
            <a:chExt cx="8962662" cy="18933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EDF89B-670F-4A1C-8CF6-34BAE0B0EB8A}"/>
                </a:ext>
              </a:extLst>
            </p:cNvPr>
            <p:cNvSpPr txBox="1"/>
            <p:nvPr/>
          </p:nvSpPr>
          <p:spPr>
            <a:xfrm>
              <a:off x="410214" y="1218394"/>
              <a:ext cx="1747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소개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C19FD69-58A9-D842-9C5D-55F6FD51E308}"/>
                </a:ext>
              </a:extLst>
            </p:cNvPr>
            <p:cNvSpPr/>
            <p:nvPr/>
          </p:nvSpPr>
          <p:spPr>
            <a:xfrm>
              <a:off x="2223290" y="1786910"/>
              <a:ext cx="71495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London </a:t>
              </a:r>
              <a:r>
                <a:rPr lang="ko-Kore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공유자전거 서비스 데이터 </a:t>
              </a:r>
              <a:r>
                <a:rPr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(“Boris Bikes program of City of London”</a:t>
              </a:r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en" altLang="ko-Kore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76579C-92A9-0940-9A8D-4818E9D69CF8}"/>
                </a:ext>
              </a:extLst>
            </p:cNvPr>
            <p:cNvSpPr/>
            <p:nvPr/>
          </p:nvSpPr>
          <p:spPr>
            <a:xfrm>
              <a:off x="734044" y="1786910"/>
              <a:ext cx="1454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ore-KR" altLang="en-US" sz="1600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선정 데이터</a:t>
              </a:r>
              <a:endParaRPr lang="en" altLang="ko-Kore-KR" sz="16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1B87F91-A1D8-7743-90F7-88B8F8A56CDD}"/>
                </a:ext>
              </a:extLst>
            </p:cNvPr>
            <p:cNvSpPr/>
            <p:nvPr/>
          </p:nvSpPr>
          <p:spPr>
            <a:xfrm>
              <a:off x="734044" y="2235156"/>
              <a:ext cx="1454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ore-KR" altLang="en-US" sz="1600" dirty="0">
                  <a:solidFill>
                    <a:schemeClr val="accent1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개괄</a:t>
              </a:r>
              <a:endParaRPr lang="en" altLang="ko-Kore-KR" sz="16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5B93C9-13C1-9444-BBD1-04FE530C1F54}"/>
                </a:ext>
              </a:extLst>
            </p:cNvPr>
            <p:cNvSpPr/>
            <p:nvPr/>
          </p:nvSpPr>
          <p:spPr>
            <a:xfrm>
              <a:off x="2430863" y="2235156"/>
              <a:ext cx="5565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기간</a:t>
              </a:r>
              <a:endParaRPr lang="en" altLang="ko-Kore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51A0CF-074D-524F-AEB8-557193ECA3D5}"/>
                </a:ext>
              </a:extLst>
            </p:cNvPr>
            <p:cNvSpPr/>
            <p:nvPr/>
          </p:nvSpPr>
          <p:spPr>
            <a:xfrm>
              <a:off x="2465196" y="2773210"/>
              <a:ext cx="13516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프레임</a:t>
              </a:r>
              <a:endParaRPr lang="en" altLang="ko-Kore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6704617-ABFB-724C-B30F-B03290972583}"/>
                </a:ext>
              </a:extLst>
            </p:cNvPr>
            <p:cNvSpPr/>
            <p:nvPr/>
          </p:nvSpPr>
          <p:spPr>
            <a:xfrm>
              <a:off x="3866038" y="2773210"/>
              <a:ext cx="35691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 Row</a:t>
              </a:r>
              <a:r>
                <a:rPr lang="ko-Kore-KR" altLang="en-US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38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215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560 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en-US" altLang="ko-Kore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 Columns : 9</a:t>
              </a:r>
              <a:endParaRPr lang="en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EAB671-0E29-D042-B055-B953BC413348}"/>
                </a:ext>
              </a:extLst>
            </p:cNvPr>
            <p:cNvSpPr/>
            <p:nvPr/>
          </p:nvSpPr>
          <p:spPr>
            <a:xfrm>
              <a:off x="3866038" y="2235156"/>
              <a:ext cx="23567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2016.12.28 – 2020.07</a:t>
              </a:r>
              <a:endParaRPr lang="en" altLang="ko-Kore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" name="왼쪽 대괄호 3">
              <a:extLst>
                <a:ext uri="{FF2B5EF4-FFF2-40B4-BE49-F238E27FC236}">
                  <a16:creationId xmlns:a16="http://schemas.microsoft.com/office/drawing/2014/main" id="{6C460EB2-CA9F-4B86-8784-29C0D3D9A564}"/>
                </a:ext>
              </a:extLst>
            </p:cNvPr>
            <p:cNvSpPr/>
            <p:nvPr/>
          </p:nvSpPr>
          <p:spPr>
            <a:xfrm>
              <a:off x="2301114" y="2354625"/>
              <a:ext cx="74966" cy="633809"/>
            </a:xfrm>
            <a:prstGeom prst="leftBracket">
              <a:avLst>
                <a:gd name="adj" fmla="val 0"/>
              </a:avLst>
            </a:prstGeom>
            <a:ln w="19050">
              <a:solidFill>
                <a:srgbClr val="172949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44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35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Brief summary of dataset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617F53B8-1000-5D46-9C88-AB79419AD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4321"/>
              </p:ext>
            </p:extLst>
          </p:nvPr>
        </p:nvGraphicFramePr>
        <p:xfrm>
          <a:off x="646771" y="1226633"/>
          <a:ext cx="11026899" cy="5264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868">
                  <a:extLst>
                    <a:ext uri="{9D8B030D-6E8A-4147-A177-3AD203B41FA5}">
                      <a16:colId xmlns:a16="http://schemas.microsoft.com/office/drawing/2014/main" val="1033868870"/>
                    </a:ext>
                  </a:extLst>
                </a:gridCol>
                <a:gridCol w="8045031">
                  <a:extLst>
                    <a:ext uri="{9D8B030D-6E8A-4147-A177-3AD203B41FA5}">
                      <a16:colId xmlns:a16="http://schemas.microsoft.com/office/drawing/2014/main" val="228807216"/>
                    </a:ext>
                  </a:extLst>
                </a:gridCol>
              </a:tblGrid>
              <a:tr h="54860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컬럼 명</a:t>
                      </a:r>
                      <a:endParaRPr lang="en-US" altLang="ko-Kore-KR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Description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891103"/>
                  </a:ext>
                </a:extLst>
              </a:tr>
              <a:tr h="5486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rental_id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 (integer, unique)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104615"/>
                  </a:ext>
                </a:extLst>
              </a:tr>
              <a:tr h="5486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duration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기간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(float, 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초 단위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25389"/>
                  </a:ext>
                </a:extLst>
              </a:tr>
              <a:tr h="512413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bike_id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자전거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 (float, unique)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79475"/>
                  </a:ext>
                </a:extLst>
              </a:tr>
              <a:tr h="5486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end_rental_date_time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종료 시점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(datetime, 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 단위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46331"/>
                  </a:ext>
                </a:extLst>
              </a:tr>
              <a:tr h="519083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end_station_id</a:t>
                      </a:r>
                      <a:endParaRPr lang="en" sz="1600" b="0" i="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종료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 (string)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945682"/>
                  </a:ext>
                </a:extLst>
              </a:tr>
              <a:tr h="538346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start_rental_date_time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시작 시점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(datetime, 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 단위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037451"/>
                  </a:ext>
                </a:extLst>
              </a:tr>
              <a:tr h="5098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 err="1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end_station_name</a:t>
                      </a:r>
                      <a:r>
                        <a:rPr lang="en" altLang="ko-Kore-KR" sz="1600" b="0" i="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종료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 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이름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(string)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455012"/>
                  </a:ext>
                </a:extLst>
              </a:tr>
              <a:tr h="5486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start_station_id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시작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 ID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(integer)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05434"/>
                  </a:ext>
                </a:extLst>
              </a:tr>
              <a:tr h="442167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start_station_name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대여 시작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station </a:t>
                      </a:r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이름 </a:t>
                      </a:r>
                      <a:r>
                        <a:rPr lang="en-US" altLang="ko-Kore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string)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6178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2A0BB2-B58A-48AD-8F0E-89955345E9B3}"/>
              </a:ext>
            </a:extLst>
          </p:cNvPr>
          <p:cNvSpPr txBox="1"/>
          <p:nvPr/>
        </p:nvSpPr>
        <p:spPr>
          <a:xfrm>
            <a:off x="3866038" y="220845"/>
            <a:ext cx="445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01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28972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9782BE-5B84-4878-B72A-5AE20867F449}"/>
              </a:ext>
            </a:extLst>
          </p:cNvPr>
          <p:cNvSpPr/>
          <p:nvPr/>
        </p:nvSpPr>
        <p:spPr>
          <a:xfrm>
            <a:off x="4854518" y="2502"/>
            <a:ext cx="2481619" cy="72000"/>
          </a:xfrm>
          <a:prstGeom prst="rect">
            <a:avLst/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DF89B-670F-4A1C-8CF6-34BAE0B0EB8A}"/>
              </a:ext>
            </a:extLst>
          </p:cNvPr>
          <p:cNvSpPr txBox="1"/>
          <p:nvPr/>
        </p:nvSpPr>
        <p:spPr>
          <a:xfrm>
            <a:off x="302186" y="718039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Example of data sample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58AF8C-0198-4B4C-970B-6172DD67E1B3}"/>
              </a:ext>
            </a:extLst>
          </p:cNvPr>
          <p:cNvGrpSpPr/>
          <p:nvPr/>
        </p:nvGrpSpPr>
        <p:grpSpPr>
          <a:xfrm>
            <a:off x="992203" y="1118149"/>
            <a:ext cx="10206247" cy="5417296"/>
            <a:chOff x="643890" y="1118150"/>
            <a:chExt cx="10206247" cy="5417296"/>
          </a:xfrm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grpSpPr>
        <p:pic>
          <p:nvPicPr>
            <p:cNvPr id="6" name="그림 5" descr="지도이(가) 표시된 사진&#10;&#10;자동 생성된 설명">
              <a:extLst>
                <a:ext uri="{FF2B5EF4-FFF2-40B4-BE49-F238E27FC236}">
                  <a16:creationId xmlns:a16="http://schemas.microsoft.com/office/drawing/2014/main" id="{B1FE795C-084B-A248-A28B-4F666D83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" y="1204077"/>
              <a:ext cx="10206247" cy="533136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1E3A4D-B866-3A40-AEF2-100895B62E8B}"/>
                </a:ext>
              </a:extLst>
            </p:cNvPr>
            <p:cNvSpPr/>
            <p:nvPr/>
          </p:nvSpPr>
          <p:spPr>
            <a:xfrm>
              <a:off x="643890" y="1118150"/>
              <a:ext cx="10206247" cy="5417296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5A34FF9-BED2-C843-9E74-2336481CBFA2}"/>
                </a:ext>
              </a:extLst>
            </p:cNvPr>
            <p:cNvSpPr/>
            <p:nvPr/>
          </p:nvSpPr>
          <p:spPr>
            <a:xfrm>
              <a:off x="5793553" y="1548968"/>
              <a:ext cx="1574672" cy="98815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F9A0EE-6311-A544-8B45-2D68AC7C9ADC}"/>
                </a:ext>
              </a:extLst>
            </p:cNvPr>
            <p:cNvSpPr/>
            <p:nvPr/>
          </p:nvSpPr>
          <p:spPr>
            <a:xfrm>
              <a:off x="3857675" y="5040441"/>
              <a:ext cx="1565329" cy="103631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EADD5-961B-1C49-BCCF-4E4D8960AB0A}"/>
                </a:ext>
              </a:extLst>
            </p:cNvPr>
            <p:cNvSpPr txBox="1"/>
            <p:nvPr/>
          </p:nvSpPr>
          <p:spPr>
            <a:xfrm>
              <a:off x="1341863" y="2995712"/>
              <a:ext cx="26785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[Data Sample]</a:t>
              </a:r>
            </a:p>
            <a:p>
              <a:endParaRPr kumimoji="1" lang="en-US" altLang="ko-Kore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kumimoji="1" lang="en-US" altLang="ko-Kore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Rental ID : 61,448,606</a:t>
              </a:r>
            </a:p>
            <a:p>
              <a:r>
                <a:rPr kumimoji="1" lang="en-US" altLang="ko-Kore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Bike ID : 13,507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A23CBA-7C7B-0C4A-AB44-39FB1CE553F5}"/>
                </a:ext>
              </a:extLst>
            </p:cNvPr>
            <p:cNvSpPr txBox="1"/>
            <p:nvPr/>
          </p:nvSpPr>
          <p:spPr>
            <a:xfrm>
              <a:off x="5329284" y="5377359"/>
              <a:ext cx="38274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</a:t>
              </a:r>
              <a:r>
                <a:rPr kumimoji="1" lang="ko-Kore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대여 종료</a:t>
              </a:r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]</a:t>
              </a:r>
            </a:p>
            <a:p>
              <a:pPr algn="ctr"/>
              <a:r>
                <a:rPr kumimoji="1" lang="en-US" altLang="ko-Kore-KR" sz="16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Morie</a:t>
              </a:r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Street, Wandsworth (ID : 629)</a:t>
              </a:r>
            </a:p>
            <a:p>
              <a:pPr algn="ctr"/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2017-01-04 16:05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DF452-EEE6-2B44-86D9-C438666614C4}"/>
                </a:ext>
              </a:extLst>
            </p:cNvPr>
            <p:cNvSpPr txBox="1"/>
            <p:nvPr/>
          </p:nvSpPr>
          <p:spPr>
            <a:xfrm>
              <a:off x="6742112" y="2270088"/>
              <a:ext cx="3636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</a:t>
              </a:r>
              <a:r>
                <a:rPr kumimoji="1"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대여 시작</a:t>
              </a:r>
              <a:r>
                <a:rPr kumimoji="1"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]</a:t>
              </a:r>
              <a:endParaRPr kumimoji="1" lang="en-US" altLang="ko-Kore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kumimoji="1" lang="en-US" altLang="ko-Kore-KR" sz="16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Ormonde</a:t>
              </a:r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Gate, Chelsea (ID : 747)</a:t>
              </a:r>
            </a:p>
            <a:p>
              <a:pPr algn="ctr"/>
              <a:r>
                <a:rPr kumimoji="1" lang="en-US" altLang="ko-Kore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2017-01-04 15:40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68C405-0822-564F-88D4-02F1EF8D88DA}"/>
                </a:ext>
              </a:extLst>
            </p:cNvPr>
            <p:cNvSpPr txBox="1"/>
            <p:nvPr/>
          </p:nvSpPr>
          <p:spPr>
            <a:xfrm>
              <a:off x="5329285" y="3826798"/>
              <a:ext cx="363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대여 기간 </a:t>
              </a:r>
              <a:r>
                <a:rPr kumimoji="1" lang="en-US" altLang="ko-Kore-KR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kumimoji="1" lang="en-US" altLang="ko-KR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25</a:t>
              </a:r>
              <a:r>
                <a:rPr kumimoji="1" lang="ko-KR" altLang="en-US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 </a:t>
              </a:r>
              <a:r>
                <a:rPr kumimoji="1" lang="en-US" altLang="ko-KR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(1,500</a:t>
              </a:r>
              <a:r>
                <a:rPr kumimoji="1" lang="ko-KR" altLang="en-US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초</a:t>
              </a:r>
              <a:r>
                <a:rPr kumimoji="1" lang="en-US" altLang="ko-KR" dirty="0">
                  <a:solidFill>
                    <a:srgbClr val="C0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kumimoji="1" lang="en-US" altLang="ko-Kore-KR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01D8B07-07A2-A34D-B41B-1F050961D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557" y="2200205"/>
              <a:ext cx="1805681" cy="31371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85C654-7114-40B3-AE4C-AA727B0465F4}"/>
              </a:ext>
            </a:extLst>
          </p:cNvPr>
          <p:cNvSpPr txBox="1"/>
          <p:nvPr/>
        </p:nvSpPr>
        <p:spPr>
          <a:xfrm>
            <a:off x="3866038" y="220845"/>
            <a:ext cx="445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172949"/>
                </a:solidFill>
                <a:latin typeface="Franklin Gothic Heavy" panose="020B0903020102020204" pitchFamily="34" charset="0"/>
                <a:ea typeface="나눔스퀘어라운드 Regular" panose="020B0600000101010101" pitchFamily="50" charset="-127"/>
              </a:rPr>
              <a:t>01</a:t>
            </a:r>
            <a:r>
              <a:rPr lang="en-US" altLang="ko-KR" sz="2400" dirty="0">
                <a:latin typeface="NanumGothic" panose="020D0604000000000000" pitchFamily="34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 및 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298446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E16AA-634F-4662-BC7C-6B1FB6E9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4FD7E-39FA-4562-889B-E8B6B68948F3}" type="slidenum">
              <a:rPr lang="ko-KR" altLang="en-US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</a:t>
            </a:fld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500FF-6938-461A-802A-66B559CABCDA}"/>
              </a:ext>
            </a:extLst>
          </p:cNvPr>
          <p:cNvSpPr txBox="1"/>
          <p:nvPr/>
        </p:nvSpPr>
        <p:spPr>
          <a:xfrm>
            <a:off x="3037211" y="2835745"/>
            <a:ext cx="6117578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KoPubWorld돋움체 Bold" panose="00000800000000000000" pitchFamily="2" charset="-127"/>
              </a:rPr>
              <a:t>Exploratory Data Analysis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5BB2334F-52D2-4F9B-9F1C-440102299274}"/>
              </a:ext>
            </a:extLst>
          </p:cNvPr>
          <p:cNvSpPr/>
          <p:nvPr/>
        </p:nvSpPr>
        <p:spPr>
          <a:xfrm>
            <a:off x="5760907" y="2565638"/>
            <a:ext cx="670186" cy="270107"/>
          </a:xfrm>
          <a:prstGeom prst="roundRect">
            <a:avLst>
              <a:gd name="adj" fmla="val 50000"/>
            </a:avLst>
          </a:prstGeom>
          <a:solidFill>
            <a:srgbClr val="172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37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7521</TotalTime>
  <Words>2080</Words>
  <Application>Microsoft Office PowerPoint</Application>
  <PresentationFormat>와이드스크린</PresentationFormat>
  <Paragraphs>380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나눔스퀘어라운드 ExtraBold</vt:lpstr>
      <vt:lpstr>Franklin Gothic Heavy</vt:lpstr>
      <vt:lpstr>나눔스퀘어라운드 Bold</vt:lpstr>
      <vt:lpstr>Wingdings</vt:lpstr>
      <vt:lpstr>나눔스퀘어 Light</vt:lpstr>
      <vt:lpstr>NanumGothic</vt:lpstr>
      <vt:lpstr>나눔스퀘어라운드 Regular</vt:lpstr>
      <vt:lpstr>맑은 고딕</vt:lpstr>
      <vt:lpstr>나눔스퀘어_ac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catch7@korea.edu</dc:creator>
  <cp:lastModifiedBy>jinaa57@outlook.kr</cp:lastModifiedBy>
  <cp:revision>877</cp:revision>
  <dcterms:created xsi:type="dcterms:W3CDTF">2020-09-21T14:50:31Z</dcterms:created>
  <dcterms:modified xsi:type="dcterms:W3CDTF">2021-04-26T02:00:41Z</dcterms:modified>
</cp:coreProperties>
</file>